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9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0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1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90" r:id="rId3"/>
    <p:sldMasterId id="2147483695" r:id="rId4"/>
    <p:sldMasterId id="2147483705" r:id="rId5"/>
    <p:sldMasterId id="2147483718" r:id="rId6"/>
    <p:sldMasterId id="2147483731" r:id="rId7"/>
    <p:sldMasterId id="2147483744" r:id="rId8"/>
    <p:sldMasterId id="2147483757" r:id="rId9"/>
    <p:sldMasterId id="2147483770" r:id="rId10"/>
    <p:sldMasterId id="2147483783" r:id="rId11"/>
    <p:sldMasterId id="2147483796" r:id="rId12"/>
  </p:sldMasterIdLst>
  <p:notesMasterIdLst>
    <p:notesMasterId r:id="rId28"/>
  </p:notesMasterIdLst>
  <p:sldIdLst>
    <p:sldId id="257" r:id="rId13"/>
    <p:sldId id="268" r:id="rId14"/>
    <p:sldId id="273" r:id="rId15"/>
    <p:sldId id="266" r:id="rId16"/>
    <p:sldId id="267" r:id="rId17"/>
    <p:sldId id="265" r:id="rId18"/>
    <p:sldId id="260" r:id="rId19"/>
    <p:sldId id="261" r:id="rId20"/>
    <p:sldId id="269" r:id="rId21"/>
    <p:sldId id="270" r:id="rId22"/>
    <p:sldId id="271" r:id="rId23"/>
    <p:sldId id="272" r:id="rId24"/>
    <p:sldId id="274" r:id="rId25"/>
    <p:sldId id="275" r:id="rId26"/>
    <p:sldId id="259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961"/>
    <a:srgbClr val="1CB8CF"/>
    <a:srgbClr val="FFCC00"/>
    <a:srgbClr val="21B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75" autoAdjust="0"/>
  </p:normalViewPr>
  <p:slideViewPr>
    <p:cSldViewPr>
      <p:cViewPr>
        <p:scale>
          <a:sx n="120" d="100"/>
          <a:sy n="120" d="100"/>
        </p:scale>
        <p:origin x="-564" y="1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45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BCC57-04AA-4404-8BAD-6DB0D3B48556}" type="datetimeFigureOut">
              <a:rPr lang="fr-FR" smtClean="0"/>
              <a:t>14/06/2017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BECE1-868B-4983-9655-ECCB303A16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5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ogo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06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09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727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85081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Light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874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Yellow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31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Blue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441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Dark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1953"/>
            <a:ext cx="1986011" cy="141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538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909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Edit </a:t>
            </a:r>
            <a:r>
              <a:rPr lang="fr-FR" dirty="0" err="1" smtClean="0"/>
              <a:t>subtitle</a:t>
            </a:r>
            <a:r>
              <a:rPr lang="fr-FR" dirty="0" smtClean="0"/>
              <a:t> styles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78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2673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8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878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 smtClean="0"/>
              <a:t>Edit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564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2732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95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75529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Light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035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Yellow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870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Blue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452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Dark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1953"/>
            <a:ext cx="1986011" cy="141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94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216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Light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49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Yellow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156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Blue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11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Dark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1953"/>
            <a:ext cx="1986011" cy="141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99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111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up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1" cy="68133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39552" y="4653136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34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831" y="0"/>
            <a:ext cx="1731169" cy="123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52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93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+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Name, </a:t>
            </a:r>
            <a:r>
              <a:rPr lang="en-GB" dirty="0" smtClean="0"/>
              <a:t>person</a:t>
            </a:r>
            <a:endParaRPr lang="en-GB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Position</a:t>
            </a:r>
            <a:endParaRPr lang="en-GB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Institution</a:t>
            </a:r>
            <a:endParaRPr lang="en-GB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Venue</a:t>
            </a:r>
            <a:r>
              <a:rPr lang="en-GB" b="0" dirty="0" smtClean="0">
                <a:solidFill>
                  <a:schemeClr val="bg1">
                    <a:lumMod val="50000"/>
                  </a:schemeClr>
                </a:solidFill>
                <a:sym typeface="Webdings" panose="05030102010509060703" pitchFamily="18" charset="2"/>
              </a:rPr>
              <a:t> </a:t>
            </a:r>
            <a:r>
              <a:rPr lang="fr-FR" dirty="0" smtClean="0"/>
              <a:t> date</a:t>
            </a:r>
            <a:endParaRPr lang="en-GB" dirty="0"/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036" y="0"/>
            <a:ext cx="3002384" cy="2145079"/>
          </a:xfrm>
          <a:prstGeom prst="rect">
            <a:avLst/>
          </a:prstGeom>
        </p:spPr>
      </p:pic>
      <p:pic>
        <p:nvPicPr>
          <p:cNvPr id="1026" name="Picture 2" descr="\\La-dc-03\irena\IRENA - Grafika\Irena logo - high resolution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7" y="188640"/>
            <a:ext cx="1698839" cy="82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34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OCK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rgbClr val="1CB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rtl="0" eaLnBrk="1" latinLnBrk="0" hangingPunct="1">
              <a:spcBef>
                <a:spcPct val="0"/>
              </a:spcBef>
              <a:buNone/>
            </a:pPr>
            <a:r>
              <a:rPr lang="en-US" sz="4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453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Light gr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35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Dark gr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56792"/>
            <a:ext cx="9144000" cy="5256584"/>
          </a:xfrm>
          <a:prstGeom prst="rect">
            <a:avLst/>
          </a:prstGeom>
          <a:solidFill>
            <a:srgbClr val="159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755575" y="1844824"/>
            <a:ext cx="7776865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55576" y="2852935"/>
            <a:ext cx="7776864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457200" y="432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27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Edit </a:t>
            </a:r>
            <a:r>
              <a:rPr lang="fr-FR" dirty="0" err="1" smtClean="0"/>
              <a:t>subtitle</a:t>
            </a:r>
            <a:r>
              <a:rPr lang="fr-FR" dirty="0" smtClean="0"/>
              <a:t> styles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336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659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311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 smtClean="0"/>
              <a:t>Edit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396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88889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75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94078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6165304"/>
            <a:ext cx="4104456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www.interregeurope.eu/</a:t>
            </a:r>
            <a:r>
              <a:rPr lang="hr-HR" dirty="0" err="1" smtClean="0"/>
              <a:t>support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3348"/>
            <a:ext cx="1700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0"/>
            <a:ext cx="3005137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74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Light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68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Yellow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Blue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029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Dark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1953"/>
            <a:ext cx="1986011" cy="141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79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74174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Edit </a:t>
            </a:r>
            <a:r>
              <a:rPr lang="fr-FR" dirty="0" err="1" smtClean="0"/>
              <a:t>subtitle</a:t>
            </a:r>
            <a:r>
              <a:rPr lang="fr-FR" dirty="0" smtClean="0"/>
              <a:t> styles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067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16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 smtClean="0"/>
              <a:t>Edit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384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36447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GB" dirty="0"/>
          </a:p>
        </p:txBody>
      </p:sp>
      <p:pic>
        <p:nvPicPr>
          <p:cNvPr id="6" name="Picture 2" descr="\\La-dc-03\irena\IRENA - Grafika\Irena logo - high resolutio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7" y="188640"/>
            <a:ext cx="1698839" cy="82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11212"/>
            <a:ext cx="3005137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79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983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00982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Light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100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Yellow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799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Blue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909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Dark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1953"/>
            <a:ext cx="1986011" cy="141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704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1788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Edit </a:t>
            </a:r>
            <a:r>
              <a:rPr lang="fr-FR" dirty="0" err="1" smtClean="0"/>
              <a:t>subtitle</a:t>
            </a:r>
            <a:r>
              <a:rPr lang="fr-FR" dirty="0" smtClean="0"/>
              <a:t> styles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97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993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14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Edit </a:t>
            </a:r>
            <a:r>
              <a:rPr lang="fr-FR" dirty="0" err="1" smtClean="0"/>
              <a:t>subtitle</a:t>
            </a:r>
            <a:r>
              <a:rPr lang="fr-FR" dirty="0" smtClean="0"/>
              <a:t> styles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22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 smtClean="0"/>
              <a:t>Edit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595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111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062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07722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Light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341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Yellow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551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Blue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52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Dark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1953"/>
            <a:ext cx="1986011" cy="141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020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9757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Edit </a:t>
            </a:r>
            <a:r>
              <a:rPr lang="fr-FR" dirty="0" err="1" smtClean="0"/>
              <a:t>subtitle</a:t>
            </a:r>
            <a:r>
              <a:rPr lang="fr-FR" dirty="0" smtClean="0"/>
              <a:t> styles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047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4078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9840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5442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 smtClean="0"/>
              <a:t>Edit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273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09990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317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2638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Light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827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Yellow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0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Blue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99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Dark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1953"/>
            <a:ext cx="1986011" cy="141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876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1164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10174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Edit </a:t>
            </a:r>
            <a:r>
              <a:rPr lang="fr-FR" dirty="0" err="1" smtClean="0"/>
              <a:t>subtitle</a:t>
            </a:r>
            <a:r>
              <a:rPr lang="fr-FR" dirty="0" smtClean="0"/>
              <a:t> styles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58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1023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54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 smtClean="0"/>
              <a:t>Edit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306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5318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82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14193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Light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30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Yellow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643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 smtClean="0"/>
              <a:t>Edit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27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Blue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21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Dark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1953"/>
            <a:ext cx="1986011" cy="141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278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1447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Edit </a:t>
            </a:r>
            <a:r>
              <a:rPr lang="fr-FR" dirty="0" err="1" smtClean="0"/>
              <a:t>subtitle</a:t>
            </a:r>
            <a:r>
              <a:rPr lang="fr-FR" dirty="0" smtClean="0"/>
              <a:t> styles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38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8118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2464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 smtClean="0"/>
              <a:t>Edit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17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3797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401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6113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035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Light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10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Yellow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4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893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Blue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45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Dark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1953"/>
            <a:ext cx="1986011" cy="141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117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3374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Edit </a:t>
            </a:r>
            <a:r>
              <a:rPr lang="fr-FR" dirty="0" err="1" smtClean="0"/>
              <a:t>subtitle</a:t>
            </a:r>
            <a:r>
              <a:rPr lang="fr-FR" dirty="0" smtClean="0"/>
              <a:t> styles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42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1902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9158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 smtClean="0"/>
              <a:t>Edit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08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title style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17577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964473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7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093028"/>
            <a:ext cx="6153683" cy="564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7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5" r:id="rId2"/>
    <p:sldLayoutId id="2147483694" r:id="rId3"/>
    <p:sldLayoutId id="214748368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Edit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655784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831" y="0"/>
            <a:ext cx="1731169" cy="123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\\La-dc-03\irena\IRENA - Grafika\Irena logo - high resolution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2141"/>
            <a:ext cx="1296146" cy="62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16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Edit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738517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831" y="0"/>
            <a:ext cx="1731169" cy="123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\\La-dc-03\irena\IRENA - Grafika\Irena logo - high resolution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2141"/>
            <a:ext cx="1296146" cy="62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39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Edit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100634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831" y="0"/>
            <a:ext cx="1731169" cy="123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\\La-dc-03\irena\IRENA - Grafika\Irena logo - high resolution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2141"/>
            <a:ext cx="1296146" cy="62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36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Edit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699871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831" y="0"/>
            <a:ext cx="1731169" cy="123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\\La-dc-03\irena\IRENA - Grafika\Irena logo - high resolution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2141"/>
            <a:ext cx="1296146" cy="62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88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3" r:id="rId2"/>
    <p:sldLayoutId id="2147483704" r:id="rId3"/>
    <p:sldLayoutId id="2147483671" r:id="rId4"/>
    <p:sldLayoutId id="2147483670" r:id="rId5"/>
    <p:sldLayoutId id="2147483684" r:id="rId6"/>
    <p:sldLayoutId id="2147483675" r:id="rId7"/>
    <p:sldLayoutId id="2147483686" r:id="rId8"/>
    <p:sldLayoutId id="2147483687" r:id="rId9"/>
    <p:sldLayoutId id="2147483688" r:id="rId10"/>
    <p:sldLayoutId id="2147483689" r:id="rId11"/>
    <p:sldLayoutId id="214748367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 style</a:t>
            </a:r>
            <a:endParaRPr lang="en-GB" noProof="0" dirty="0"/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917540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4043"/>
            <a:ext cx="2195736" cy="156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3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650181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26" y="173528"/>
            <a:ext cx="1325736" cy="6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9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Edit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065450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831" y="0"/>
            <a:ext cx="1731169" cy="123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\\La-dc-03\irena\IRENA - Grafika\Irena logo - high resolution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2141"/>
            <a:ext cx="1296146" cy="62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48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Edit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143509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831" y="0"/>
            <a:ext cx="1731169" cy="123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\\La-dc-03\irena\IRENA - Grafika\Irena logo - high resolution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2141"/>
            <a:ext cx="1296146" cy="62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42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Edit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923904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831" y="0"/>
            <a:ext cx="1731169" cy="123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\\La-dc-03\irena\IRENA - Grafika\Irena logo - high resolution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2141"/>
            <a:ext cx="1296146" cy="62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93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Edit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086622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831" y="0"/>
            <a:ext cx="1731169" cy="123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\\La-dc-03\irena\IRENA - Grafika\Irena logo - high resolution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2141"/>
            <a:ext cx="1296146" cy="62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01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Edit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979363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831" y="0"/>
            <a:ext cx="1731169" cy="123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\\La-dc-03\irena\IRENA - Grafika\Irena logo - high resolution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2141"/>
            <a:ext cx="1296146" cy="62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72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dalibor.jovanovic@irena-istra.hr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899592" y="5517232"/>
            <a:ext cx="7272337" cy="216000"/>
          </a:xfrm>
        </p:spPr>
        <p:txBody>
          <a:bodyPr/>
          <a:lstStyle/>
          <a:p>
            <a:r>
              <a:rPr lang="hr-HR" dirty="0" smtClean="0"/>
              <a:t>Dalibor Jovanović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899592" y="5805264"/>
            <a:ext cx="7272337" cy="216000"/>
          </a:xfrm>
        </p:spPr>
        <p:txBody>
          <a:bodyPr/>
          <a:lstStyle/>
          <a:p>
            <a:r>
              <a:rPr lang="hr-HR" dirty="0" smtClean="0"/>
              <a:t>IRENA – </a:t>
            </a:r>
            <a:r>
              <a:rPr lang="hr-HR" dirty="0" err="1" smtClean="0"/>
              <a:t>Istrian</a:t>
            </a:r>
            <a:r>
              <a:rPr lang="hr-HR" dirty="0" smtClean="0"/>
              <a:t> </a:t>
            </a:r>
            <a:r>
              <a:rPr lang="hr-HR" dirty="0" err="1" smtClean="0"/>
              <a:t>Regional</a:t>
            </a:r>
            <a:r>
              <a:rPr lang="hr-HR" dirty="0" smtClean="0"/>
              <a:t> Energy </a:t>
            </a:r>
            <a:r>
              <a:rPr lang="hr-HR" dirty="0" err="1" smtClean="0"/>
              <a:t>Agency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8208912" cy="2376264"/>
          </a:xfrm>
        </p:spPr>
        <p:txBody>
          <a:bodyPr>
            <a:normAutofit/>
          </a:bodyPr>
          <a:lstStyle/>
          <a:p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fr-FR" sz="2800" b="1" dirty="0" smtClean="0"/>
              <a:t>SUPPORT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en-US" sz="2200" b="1" dirty="0" smtClean="0"/>
              <a:t>Support </a:t>
            </a:r>
            <a:r>
              <a:rPr lang="en-US" sz="2200" b="1" dirty="0"/>
              <a:t>Local Governments in Low Carbon Strategies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1728317" y="6165304"/>
            <a:ext cx="7415683" cy="387424"/>
          </a:xfrm>
        </p:spPr>
        <p:txBody>
          <a:bodyPr>
            <a:noAutofit/>
          </a:bodyPr>
          <a:lstStyle/>
          <a:p>
            <a:r>
              <a:rPr lang="hr-HR" sz="1600" i="1" dirty="0" smtClean="0"/>
              <a:t>13.</a:t>
            </a:r>
            <a:r>
              <a:rPr lang="fr-FR" sz="1600" i="1" dirty="0" smtClean="0"/>
              <a:t> </a:t>
            </a:r>
            <a:r>
              <a:rPr lang="hr-HR" sz="1600" i="1" dirty="0" smtClean="0"/>
              <a:t>June</a:t>
            </a:r>
            <a:r>
              <a:rPr lang="fr-FR" sz="1600" i="1" dirty="0" smtClean="0"/>
              <a:t>, </a:t>
            </a:r>
            <a:r>
              <a:rPr lang="fr-FR" sz="1600" i="1" dirty="0" smtClean="0"/>
              <a:t>201</a:t>
            </a:r>
            <a:r>
              <a:rPr lang="hr-HR" sz="1600" i="1" dirty="0" smtClean="0"/>
              <a:t>7. </a:t>
            </a:r>
            <a:r>
              <a:rPr lang="hr-HR" sz="1600" i="1" dirty="0" smtClean="0"/>
              <a:t>– Rovinj</a:t>
            </a:r>
          </a:p>
          <a:p>
            <a:r>
              <a:rPr lang="hr-HR" sz="1600" i="1" dirty="0" smtClean="0"/>
              <a:t>Prva regionalna radionica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2852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562074"/>
          </a:xfrm>
        </p:spPr>
        <p:txBody>
          <a:bodyPr/>
          <a:lstStyle/>
          <a:p>
            <a:pPr algn="ctr"/>
            <a:r>
              <a:rPr lang="hr-HR" sz="2400" dirty="0" smtClean="0"/>
              <a:t>Glavni rezultati</a:t>
            </a:r>
            <a:endParaRPr lang="hr-HR" sz="24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quarter" idx="10"/>
          </p:nvPr>
        </p:nvSpPr>
        <p:spPr>
          <a:xfrm>
            <a:off x="457200" y="1124744"/>
            <a:ext cx="8207375" cy="5426443"/>
          </a:xfrm>
        </p:spPr>
        <p:txBody>
          <a:bodyPr>
            <a:normAutofit/>
          </a:bodyPr>
          <a:lstStyle/>
          <a:p>
            <a:pPr lvl="0"/>
            <a:r>
              <a:rPr lang="vi-VN" sz="1200" u="sng" dirty="0">
                <a:solidFill>
                  <a:prstClr val="black"/>
                </a:solidFill>
                <a:latin typeface="Calibri"/>
              </a:rPr>
              <a:t>Faza </a:t>
            </a:r>
            <a:r>
              <a:rPr lang="vi-VN" sz="1200" u="sng" dirty="0" smtClean="0">
                <a:solidFill>
                  <a:prstClr val="black"/>
                </a:solidFill>
                <a:latin typeface="Calibri"/>
              </a:rPr>
              <a:t>1</a:t>
            </a:r>
            <a:endParaRPr lang="hr-HR" sz="1200" u="sng" dirty="0" smtClean="0">
              <a:solidFill>
                <a:prstClr val="black"/>
              </a:solidFill>
              <a:latin typeface="Calibri"/>
            </a:endParaRPr>
          </a:p>
          <a:p>
            <a:pPr lvl="0"/>
            <a:endParaRPr lang="vi-VN" sz="1200" u="sng" dirty="0">
              <a:solidFill>
                <a:prstClr val="black"/>
              </a:solidFill>
              <a:latin typeface="Calibri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vi-VN" sz="1200" dirty="0">
                <a:solidFill>
                  <a:prstClr val="black"/>
                </a:solidFill>
                <a:latin typeface="Calibri"/>
              </a:rPr>
              <a:t>9 </a:t>
            </a:r>
            <a:r>
              <a:rPr lang="vi-VN" sz="1200" dirty="0" smtClean="0">
                <a:solidFill>
                  <a:prstClr val="black"/>
                </a:solidFill>
                <a:latin typeface="Calibri"/>
              </a:rPr>
              <a:t>Regionaln</a:t>
            </a:r>
            <a:r>
              <a:rPr lang="hr-HR" sz="1200" dirty="0" smtClean="0">
                <a:solidFill>
                  <a:prstClr val="black"/>
                </a:solidFill>
                <a:latin typeface="Calibri"/>
              </a:rPr>
              <a:t>ih analiza stanja</a:t>
            </a:r>
            <a:r>
              <a:rPr lang="vi-VN" sz="1200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vi-VN" sz="1200" dirty="0">
                <a:solidFill>
                  <a:prstClr val="black"/>
                </a:solidFill>
                <a:latin typeface="Calibri"/>
              </a:rPr>
              <a:t>stanje u primjeni energetske politike u uključenim regijama i glavne zapreke s kojima se susreću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vi-VN" sz="1200" dirty="0">
                <a:solidFill>
                  <a:prstClr val="black"/>
                </a:solidFill>
                <a:latin typeface="Calibri"/>
              </a:rPr>
              <a:t>Katalog </a:t>
            </a:r>
            <a:r>
              <a:rPr lang="hr-HR" sz="1200" dirty="0" smtClean="0">
                <a:solidFill>
                  <a:prstClr val="black"/>
                </a:solidFill>
                <a:latin typeface="Calibri"/>
              </a:rPr>
              <a:t>najboljih praksi</a:t>
            </a:r>
            <a:r>
              <a:rPr lang="vi-VN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vi-VN" sz="1200" dirty="0">
                <a:solidFill>
                  <a:prstClr val="black"/>
                </a:solidFill>
                <a:latin typeface="Calibri"/>
              </a:rPr>
              <a:t>(3 za svaku regiju)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vi-VN" sz="1200" dirty="0">
                <a:solidFill>
                  <a:prstClr val="black"/>
                </a:solidFill>
                <a:latin typeface="Calibri"/>
              </a:rPr>
              <a:t>9 regionalnih okvira znanja o prikupljanju i upravljanju energetskim podacima, uključujući participativnu SWOT analizu i regionalne baze podataka koje prikupljaju podatke vezane </a:t>
            </a:r>
            <a:r>
              <a:rPr lang="hr-HR" sz="1200" dirty="0" smtClean="0">
                <a:solidFill>
                  <a:prstClr val="black"/>
                </a:solidFill>
                <a:latin typeface="Calibri"/>
              </a:rPr>
              <a:t>za</a:t>
            </a:r>
            <a:r>
              <a:rPr lang="vi-VN" sz="1200" dirty="0" smtClean="0">
                <a:solidFill>
                  <a:prstClr val="black"/>
                </a:solidFill>
                <a:latin typeface="Calibri"/>
              </a:rPr>
              <a:t>energiju</a:t>
            </a:r>
            <a:endParaRPr lang="vi-VN" sz="1200" dirty="0">
              <a:solidFill>
                <a:prstClr val="black"/>
              </a:solidFill>
              <a:latin typeface="Calibri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vi-VN" sz="1200" i="1" u="sng" dirty="0">
                <a:solidFill>
                  <a:srgbClr val="FF0000"/>
                </a:solidFill>
                <a:latin typeface="Calibri"/>
              </a:rPr>
              <a:t>9 </a:t>
            </a:r>
            <a:r>
              <a:rPr lang="hr-HR" sz="1200" i="1" u="sng" dirty="0" smtClean="0">
                <a:solidFill>
                  <a:srgbClr val="FF0000"/>
                </a:solidFill>
                <a:latin typeface="Calibri"/>
              </a:rPr>
              <a:t>regionalnih a</a:t>
            </a:r>
            <a:r>
              <a:rPr lang="vi-VN" sz="1200" i="1" u="sng" dirty="0" smtClean="0">
                <a:solidFill>
                  <a:srgbClr val="FF0000"/>
                </a:solidFill>
                <a:latin typeface="Calibri"/>
              </a:rPr>
              <a:t>kcijski</a:t>
            </a:r>
            <a:r>
              <a:rPr lang="hr-HR" sz="1200" i="1" u="sng" dirty="0" smtClean="0">
                <a:solidFill>
                  <a:srgbClr val="FF0000"/>
                </a:solidFill>
                <a:latin typeface="Calibri"/>
              </a:rPr>
              <a:t>h</a:t>
            </a:r>
            <a:r>
              <a:rPr lang="vi-VN" sz="1200" i="1" u="sng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vi-VN" sz="1200" i="1" u="sng" dirty="0">
                <a:solidFill>
                  <a:srgbClr val="FF0000"/>
                </a:solidFill>
                <a:latin typeface="Calibri"/>
              </a:rPr>
              <a:t>planovi za poboljšanje učinka instrumenata energetske politike u uključenim regijama, uključujući planove praćenja za njihovu provedbu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vi-VN" sz="1200" dirty="0" smtClean="0">
                <a:solidFill>
                  <a:prstClr val="black"/>
                </a:solidFill>
                <a:latin typeface="Calibri"/>
              </a:rPr>
              <a:t>mjernic</a:t>
            </a:r>
            <a:r>
              <a:rPr lang="hr-HR" sz="1200" dirty="0" smtClean="0">
                <a:solidFill>
                  <a:prstClr val="black"/>
                </a:solidFill>
                <a:latin typeface="Calibri"/>
              </a:rPr>
              <a:t>e za </a:t>
            </a:r>
            <a:r>
              <a:rPr lang="vi-VN" sz="1200" dirty="0" smtClean="0">
                <a:solidFill>
                  <a:prstClr val="black"/>
                </a:solidFill>
                <a:latin typeface="Calibri"/>
              </a:rPr>
              <a:t>"</a:t>
            </a:r>
            <a:r>
              <a:rPr lang="vi-VN" sz="1200" dirty="0">
                <a:solidFill>
                  <a:prstClr val="black"/>
                </a:solidFill>
                <a:latin typeface="Calibri"/>
              </a:rPr>
              <a:t>Korištenje strukturnih fondova za </a:t>
            </a:r>
            <a:r>
              <a:rPr lang="hr-HR" sz="1200" dirty="0" smtClean="0">
                <a:solidFill>
                  <a:prstClr val="black"/>
                </a:solidFill>
                <a:latin typeface="Calibri"/>
              </a:rPr>
              <a:t>provođenje mjera </a:t>
            </a:r>
            <a:r>
              <a:rPr lang="vi-VN" sz="1200" dirty="0" smtClean="0">
                <a:solidFill>
                  <a:prstClr val="black"/>
                </a:solidFill>
                <a:latin typeface="Calibri"/>
              </a:rPr>
              <a:t>energetsk</a:t>
            </a:r>
            <a:r>
              <a:rPr lang="hr-HR" sz="1200" dirty="0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vi-VN" sz="1200" dirty="0" smtClean="0">
                <a:solidFill>
                  <a:prstClr val="black"/>
                </a:solidFill>
                <a:latin typeface="Calibri"/>
              </a:rPr>
              <a:t> učinkovitost</a:t>
            </a:r>
            <a:r>
              <a:rPr lang="hr-HR" sz="1200" dirty="0" smtClean="0">
                <a:solidFill>
                  <a:prstClr val="black"/>
                </a:solidFill>
                <a:latin typeface="Calibri"/>
              </a:rPr>
              <a:t>i </a:t>
            </a:r>
            <a:r>
              <a:rPr lang="hr-HR" sz="1200" dirty="0" err="1" smtClean="0">
                <a:solidFill>
                  <a:prstClr val="black"/>
                </a:solidFill>
                <a:latin typeface="Calibri"/>
              </a:rPr>
              <a:t>i</a:t>
            </a:r>
            <a:r>
              <a:rPr lang="hr-HR" sz="1200" dirty="0" smtClean="0">
                <a:solidFill>
                  <a:prstClr val="black"/>
                </a:solidFill>
                <a:latin typeface="Calibri"/>
              </a:rPr>
              <a:t> korištenja obnovljivih izvora energije</a:t>
            </a:r>
            <a:r>
              <a:rPr lang="vi-VN" sz="1200" dirty="0" smtClean="0">
                <a:solidFill>
                  <a:prstClr val="black"/>
                </a:solidFill>
                <a:latin typeface="Calibri"/>
              </a:rPr>
              <a:t>"</a:t>
            </a:r>
            <a:endParaRPr lang="vi-VN" sz="1200" dirty="0">
              <a:solidFill>
                <a:prstClr val="black"/>
              </a:solidFill>
              <a:latin typeface="Calibri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vi-VN" sz="1200" i="1" u="sng" dirty="0">
                <a:solidFill>
                  <a:srgbClr val="FF0000"/>
                </a:solidFill>
                <a:latin typeface="Calibri"/>
              </a:rPr>
              <a:t>4 međuregionalna </a:t>
            </a:r>
            <a:r>
              <a:rPr lang="vi-VN" sz="1200" i="1" u="sng" dirty="0" smtClean="0">
                <a:solidFill>
                  <a:srgbClr val="FF0000"/>
                </a:solidFill>
                <a:latin typeface="Calibri"/>
              </a:rPr>
              <a:t>seminara</a:t>
            </a:r>
            <a:r>
              <a:rPr lang="hr-HR" sz="1200" i="1" u="sng" dirty="0">
                <a:solidFill>
                  <a:srgbClr val="FF0000"/>
                </a:solidFill>
                <a:latin typeface="Calibri"/>
              </a:rPr>
              <a:t> </a:t>
            </a:r>
            <a:r>
              <a:rPr lang="hr-HR" sz="1200" i="1" u="sng" dirty="0" smtClean="0">
                <a:solidFill>
                  <a:srgbClr val="FF0000"/>
                </a:solidFill>
                <a:latin typeface="Calibri"/>
              </a:rPr>
              <a:t>povećanja kapaciteta</a:t>
            </a:r>
            <a:endParaRPr lang="vi-VN" sz="1200" i="1" u="sng" dirty="0">
              <a:solidFill>
                <a:srgbClr val="FF0000"/>
              </a:solidFill>
              <a:latin typeface="Calibri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200" i="1" u="sng" dirty="0" smtClean="0">
                <a:solidFill>
                  <a:srgbClr val="FF0000"/>
                </a:solidFill>
                <a:latin typeface="Calibri"/>
              </a:rPr>
              <a:t>27 regionalnih radionice s ciljem uključivanja dionika u razvoj akcijskih planova</a:t>
            </a:r>
            <a:r>
              <a:rPr lang="vi-VN" sz="1200" i="1" u="sng" dirty="0" smtClean="0">
                <a:solidFill>
                  <a:srgbClr val="FF0000"/>
                </a:solidFill>
                <a:latin typeface="Calibri"/>
              </a:rPr>
              <a:t> </a:t>
            </a:r>
            <a:endParaRPr lang="hr-HR" sz="1200" i="1" u="sng" dirty="0" smtClean="0">
              <a:solidFill>
                <a:srgbClr val="FF0000"/>
              </a:solidFill>
              <a:latin typeface="Calibri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vi-VN" sz="1200" dirty="0" smtClean="0">
                <a:solidFill>
                  <a:prstClr val="black"/>
                </a:solidFill>
                <a:latin typeface="Calibri"/>
              </a:rPr>
              <a:t>1 intenzivn</a:t>
            </a:r>
            <a:r>
              <a:rPr lang="hr-HR" sz="1200" dirty="0" smtClean="0">
                <a:solidFill>
                  <a:prstClr val="black"/>
                </a:solidFill>
                <a:latin typeface="Calibri"/>
              </a:rPr>
              <a:t>i međuregionalni seminar za dionike</a:t>
            </a:r>
            <a:endParaRPr lang="hr-HR" sz="1200" dirty="0">
              <a:solidFill>
                <a:prstClr val="black"/>
              </a:solidFill>
              <a:latin typeface="Calibri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vi-VN" sz="1200" dirty="0" smtClean="0">
                <a:solidFill>
                  <a:prstClr val="black"/>
                </a:solidFill>
                <a:latin typeface="Calibri"/>
              </a:rPr>
              <a:t>9 multilateraln</a:t>
            </a:r>
            <a:r>
              <a:rPr lang="hr-HR" sz="1200" dirty="0" smtClean="0">
                <a:solidFill>
                  <a:prstClr val="black"/>
                </a:solidFill>
                <a:latin typeface="Calibri"/>
              </a:rPr>
              <a:t>ih</a:t>
            </a:r>
            <a:r>
              <a:rPr lang="vi-VN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vi-VN" sz="1200" dirty="0">
                <a:solidFill>
                  <a:prstClr val="black"/>
                </a:solidFill>
                <a:latin typeface="Calibri"/>
              </a:rPr>
              <a:t>razmjene osoblja za učinkovito prenošenje </a:t>
            </a:r>
            <a:r>
              <a:rPr lang="vi-VN" sz="1200" dirty="0" smtClean="0">
                <a:solidFill>
                  <a:prstClr val="black"/>
                </a:solidFill>
                <a:latin typeface="Calibri"/>
              </a:rPr>
              <a:t>najbolj</a:t>
            </a:r>
            <a:r>
              <a:rPr lang="hr-HR" sz="1200" dirty="0" smtClean="0">
                <a:solidFill>
                  <a:prstClr val="black"/>
                </a:solidFill>
                <a:latin typeface="Calibri"/>
              </a:rPr>
              <a:t>ih</a:t>
            </a:r>
            <a:r>
              <a:rPr lang="vi-VN" sz="1200" dirty="0" smtClean="0">
                <a:solidFill>
                  <a:prstClr val="black"/>
                </a:solidFill>
                <a:latin typeface="Calibri"/>
              </a:rPr>
              <a:t> praks</a:t>
            </a:r>
            <a:r>
              <a:rPr lang="hr-HR" sz="1200" dirty="0" smtClean="0">
                <a:solidFill>
                  <a:prstClr val="black"/>
                </a:solidFill>
                <a:latin typeface="Calibri"/>
              </a:rPr>
              <a:t>i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vi-VN" sz="1200" dirty="0" smtClean="0">
                <a:solidFill>
                  <a:prstClr val="black"/>
                </a:solidFill>
                <a:latin typeface="Calibri"/>
              </a:rPr>
              <a:t>9 </a:t>
            </a:r>
            <a:r>
              <a:rPr lang="vi-VN" sz="1200" dirty="0">
                <a:solidFill>
                  <a:prstClr val="black"/>
                </a:solidFill>
                <a:latin typeface="Calibri"/>
              </a:rPr>
              <a:t>regionalnih konferencija na kraju faze </a:t>
            </a:r>
            <a:r>
              <a:rPr lang="vi-VN" sz="1200" dirty="0" smtClean="0">
                <a:solidFill>
                  <a:prstClr val="black"/>
                </a:solidFill>
                <a:latin typeface="Calibri"/>
              </a:rPr>
              <a:t>1</a:t>
            </a:r>
            <a:endParaRPr lang="vi-VN" sz="1200" dirty="0">
              <a:solidFill>
                <a:prstClr val="black"/>
              </a:solidFill>
              <a:latin typeface="Calibri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vi-VN" sz="1200" dirty="0">
                <a:solidFill>
                  <a:prstClr val="black"/>
                </a:solidFill>
                <a:latin typeface="Calibri"/>
              </a:rPr>
              <a:t>1 </a:t>
            </a:r>
            <a:r>
              <a:rPr lang="hr-HR" sz="1200" dirty="0" smtClean="0">
                <a:solidFill>
                  <a:prstClr val="black"/>
                </a:solidFill>
                <a:latin typeface="Calibri"/>
              </a:rPr>
              <a:t>projektna brošura </a:t>
            </a:r>
            <a:r>
              <a:rPr lang="vi-VN" sz="1200" dirty="0" smtClean="0">
                <a:solidFill>
                  <a:prstClr val="black"/>
                </a:solidFill>
                <a:latin typeface="Calibri"/>
              </a:rPr>
              <a:t>i </a:t>
            </a:r>
            <a:r>
              <a:rPr lang="vi-VN" sz="1200" dirty="0">
                <a:solidFill>
                  <a:prstClr val="black"/>
                </a:solidFill>
                <a:latin typeface="Calibri"/>
              </a:rPr>
              <a:t>5 </a:t>
            </a:r>
            <a:r>
              <a:rPr lang="hr-HR" sz="1200" dirty="0" err="1" smtClean="0">
                <a:solidFill>
                  <a:prstClr val="black"/>
                </a:solidFill>
                <a:latin typeface="Calibri"/>
              </a:rPr>
              <a:t>newslettera</a:t>
            </a:r>
            <a:endParaRPr lang="vi-VN" sz="1200" dirty="0">
              <a:solidFill>
                <a:prstClr val="black"/>
              </a:solidFill>
              <a:latin typeface="Calibri"/>
            </a:endParaRPr>
          </a:p>
          <a:p>
            <a:pPr lvl="0"/>
            <a:endParaRPr lang="vi-VN" sz="1200" u="sng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vi-VN" sz="1200" u="sng" dirty="0">
                <a:solidFill>
                  <a:prstClr val="black"/>
                </a:solidFill>
                <a:latin typeface="Calibri"/>
              </a:rPr>
              <a:t>Faza </a:t>
            </a:r>
            <a:r>
              <a:rPr lang="vi-VN" sz="1200" u="sng" dirty="0" smtClean="0">
                <a:solidFill>
                  <a:prstClr val="black"/>
                </a:solidFill>
                <a:latin typeface="Calibri"/>
              </a:rPr>
              <a:t>2</a:t>
            </a:r>
            <a:endParaRPr lang="hr-HR" sz="1200" u="sng" dirty="0" smtClean="0">
              <a:solidFill>
                <a:prstClr val="black"/>
              </a:solidFill>
              <a:latin typeface="Calibri"/>
            </a:endParaRPr>
          </a:p>
          <a:p>
            <a:pPr lvl="0"/>
            <a:endParaRPr lang="vi-VN" sz="1200" u="sng" dirty="0">
              <a:solidFill>
                <a:prstClr val="black"/>
              </a:solidFill>
              <a:latin typeface="Calibri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r-HR" sz="1200" dirty="0" err="1" smtClean="0">
                <a:solidFill>
                  <a:prstClr val="black"/>
                </a:solidFill>
                <a:latin typeface="Calibri"/>
              </a:rPr>
              <a:t>Monitoring</a:t>
            </a:r>
            <a:r>
              <a:rPr lang="hr-HR" sz="1200" dirty="0" smtClean="0">
                <a:solidFill>
                  <a:prstClr val="black"/>
                </a:solidFill>
                <a:latin typeface="Calibri"/>
              </a:rPr>
              <a:t> implementacije mjera</a:t>
            </a:r>
            <a:endParaRPr lang="vi-VN" sz="1200" dirty="0">
              <a:solidFill>
                <a:prstClr val="black"/>
              </a:solidFill>
              <a:latin typeface="Calibri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vi-VN" sz="1200" dirty="0">
                <a:solidFill>
                  <a:prstClr val="black"/>
                </a:solidFill>
                <a:latin typeface="Calibri"/>
              </a:rPr>
              <a:t>2 godišnja izvješća o napretku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vi-VN" sz="1200" dirty="0" smtClean="0">
                <a:solidFill>
                  <a:prstClr val="black"/>
                </a:solidFill>
                <a:latin typeface="Calibri"/>
              </a:rPr>
              <a:t>Finalna </a:t>
            </a:r>
            <a:r>
              <a:rPr lang="vi-VN" sz="1200" dirty="0">
                <a:solidFill>
                  <a:prstClr val="black"/>
                </a:solidFill>
                <a:latin typeface="Calibri"/>
              </a:rPr>
              <a:t>međunarodna </a:t>
            </a:r>
            <a:r>
              <a:rPr lang="vi-VN" sz="1200" dirty="0" smtClean="0">
                <a:solidFill>
                  <a:prstClr val="black"/>
                </a:solidFill>
                <a:latin typeface="Calibri"/>
              </a:rPr>
              <a:t>konferencija</a:t>
            </a:r>
            <a:r>
              <a:rPr lang="hr-HR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hr-HR" sz="1200" dirty="0" smtClean="0">
                <a:solidFill>
                  <a:prstClr val="black"/>
                </a:solidFill>
                <a:latin typeface="Calibri"/>
              </a:rPr>
              <a:t>(Njemačka)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2711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827584" y="4509120"/>
            <a:ext cx="7848872" cy="22322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Krajnji učinak projekta:</a:t>
            </a:r>
          </a:p>
          <a:p>
            <a:pPr algn="ctr"/>
            <a:endParaRPr lang="hr-HR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hr-HR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Utjecaj na korištenje 94.700.000,00 € sredstava strukturnih fondova i 8.500.000,00 € iz ostalih izvora</a:t>
            </a:r>
          </a:p>
          <a:p>
            <a:pPr algn="ctr"/>
            <a:endParaRPr lang="hr-HR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hr-HR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Projektni budžet: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1,898,731.00</a:t>
            </a:r>
            <a:r>
              <a:rPr lang="hr-HR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 €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hr-HR" sz="16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endParaRPr lang="hr-HR" b="1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562074"/>
          </a:xfrm>
        </p:spPr>
        <p:txBody>
          <a:bodyPr/>
          <a:lstStyle/>
          <a:p>
            <a:pPr algn="ctr"/>
            <a:r>
              <a:rPr lang="hr-HR" sz="2400" dirty="0" smtClean="0"/>
              <a:t>Krajnji ciljevi</a:t>
            </a:r>
            <a:endParaRPr lang="hr-HR" sz="24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quarter" idx="10"/>
          </p:nvPr>
        </p:nvSpPr>
        <p:spPr>
          <a:xfrm>
            <a:off x="395536" y="1340768"/>
            <a:ext cx="8207375" cy="487776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Učinkovitija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provedba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instrumenata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politike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vezanih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uz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energetsku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učinkovitost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i OIE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Značajnije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smanjenje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potrošnje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energije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i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emisija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stakleničkih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plinova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zbog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provedbe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instrumenata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politike</a:t>
            </a:r>
            <a:endParaRPr lang="en-US" sz="1600" b="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hr-HR" sz="1600" b="0" dirty="0" smtClean="0">
                <a:solidFill>
                  <a:prstClr val="black"/>
                </a:solidFill>
                <a:latin typeface="Calibri"/>
              </a:rPr>
              <a:t>Stvorena osnova</a:t>
            </a:r>
            <a:r>
              <a:rPr lang="en-US" sz="16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za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jaču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uključenost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privatnog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sektora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u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provedbu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energetskih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akcija</a:t>
            </a:r>
            <a:endParaRPr lang="en-US" sz="1600" b="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Povećani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kapaciteti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regionalnih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aktera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u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podršci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provedbi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održive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energetske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politike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na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lokalnoj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 smtClean="0">
                <a:solidFill>
                  <a:prstClr val="black"/>
                </a:solidFill>
                <a:latin typeface="Calibri"/>
              </a:rPr>
              <a:t>razini</a:t>
            </a:r>
            <a:r>
              <a:rPr lang="en-US" sz="16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te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poboljšani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 smtClean="0">
                <a:solidFill>
                  <a:prstClr val="black"/>
                </a:solidFill>
                <a:latin typeface="Calibri"/>
              </a:rPr>
              <a:t>proces</a:t>
            </a:r>
            <a:r>
              <a:rPr lang="hr-HR" sz="1600" b="0" dirty="0" smtClean="0">
                <a:solidFill>
                  <a:prstClr val="black"/>
                </a:solidFill>
                <a:latin typeface="Calibri"/>
              </a:rPr>
              <a:t>i</a:t>
            </a:r>
            <a:r>
              <a:rPr lang="en-US" sz="16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lokalnog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odlučivanja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i </a:t>
            </a:r>
            <a:r>
              <a:rPr lang="hr-HR" sz="1600" b="0" dirty="0" smtClean="0">
                <a:solidFill>
                  <a:prstClr val="black"/>
                </a:solidFill>
                <a:latin typeface="Calibri"/>
              </a:rPr>
              <a:t>provedbe javne nabave</a:t>
            </a:r>
            <a:endParaRPr lang="en-US" sz="1600" b="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Veća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integracija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i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pojačana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uloga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SEAP-ova i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drugih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instrumenata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vezanih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hr-HR" sz="1600" b="0" dirty="0" smtClean="0">
                <a:solidFill>
                  <a:prstClr val="black"/>
                </a:solidFill>
                <a:latin typeface="Calibri"/>
              </a:rPr>
              <a:t>za </a:t>
            </a:r>
            <a:r>
              <a:rPr lang="en-US" sz="1600" b="0" dirty="0" err="1" smtClean="0">
                <a:solidFill>
                  <a:prstClr val="black"/>
                </a:solidFill>
                <a:latin typeface="Calibri"/>
              </a:rPr>
              <a:t>energiju</a:t>
            </a:r>
            <a:r>
              <a:rPr lang="en-US" sz="16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u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regionalnom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i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lokalnom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>
                <a:solidFill>
                  <a:prstClr val="black"/>
                </a:solidFill>
                <a:latin typeface="Calibri"/>
              </a:rPr>
              <a:t>regulatornom</a:t>
            </a:r>
            <a:r>
              <a:rPr lang="en-US" sz="1600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b="0" dirty="0" err="1" smtClean="0">
                <a:solidFill>
                  <a:prstClr val="black"/>
                </a:solidFill>
                <a:latin typeface="Calibri"/>
              </a:rPr>
              <a:t>okviru</a:t>
            </a:r>
            <a:endParaRPr lang="hr-HR" sz="1600" b="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r-HR" sz="17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7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5056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229600" cy="562074"/>
          </a:xfrm>
        </p:spPr>
        <p:txBody>
          <a:bodyPr/>
          <a:lstStyle/>
          <a:p>
            <a:pPr algn="ctr"/>
            <a:r>
              <a:rPr lang="hr-HR" sz="2400" dirty="0" smtClean="0"/>
              <a:t>Metodologija</a:t>
            </a:r>
            <a:endParaRPr lang="hr-HR" sz="24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quarter" idx="10"/>
          </p:nvPr>
        </p:nvSpPr>
        <p:spPr>
          <a:xfrm>
            <a:off x="467544" y="2132856"/>
            <a:ext cx="8207375" cy="5426443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1700" b="0" dirty="0" smtClean="0">
                <a:solidFill>
                  <a:prstClr val="black"/>
                </a:solidFill>
                <a:latin typeface="Calibri"/>
              </a:rPr>
              <a:t>Uključivanje jedinica regionalne (Istarska županija) i lokalne samouprave u proces izrade akcijskih planova </a:t>
            </a:r>
            <a:endParaRPr lang="en-US" sz="17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2123728" y="2708920"/>
            <a:ext cx="5400600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2"/>
                </a:solidFill>
              </a:rPr>
              <a:t>Akcijski planovi energetske učinkovitosti</a:t>
            </a:r>
            <a:endParaRPr lang="hr-HR" sz="2000" dirty="0">
              <a:solidFill>
                <a:schemeClr val="tx2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539552" y="3933056"/>
            <a:ext cx="396044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Obavezan (definiran aplikacijskom formom)</a:t>
            </a:r>
          </a:p>
          <a:p>
            <a:pPr algn="ctr"/>
            <a:endParaRPr lang="hr-HR" dirty="0"/>
          </a:p>
          <a:p>
            <a:pPr algn="ctr"/>
            <a:r>
              <a:rPr lang="hr-HR" dirty="0" smtClean="0"/>
              <a:t>Akcijski plan Istarske županije</a:t>
            </a:r>
          </a:p>
        </p:txBody>
      </p:sp>
      <p:sp>
        <p:nvSpPr>
          <p:cNvPr id="6" name="Elipsa 5"/>
          <p:cNvSpPr/>
          <p:nvPr/>
        </p:nvSpPr>
        <p:spPr>
          <a:xfrm>
            <a:off x="4809099" y="4005064"/>
            <a:ext cx="396044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Opcija </a:t>
            </a:r>
          </a:p>
          <a:p>
            <a:pPr algn="ctr"/>
            <a:endParaRPr lang="hr-HR" dirty="0"/>
          </a:p>
          <a:p>
            <a:pPr algn="ctr"/>
            <a:r>
              <a:rPr lang="hr-HR" dirty="0" smtClean="0"/>
              <a:t>Akcijski planovi jedinica lokalne samouprave</a:t>
            </a: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33996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229600" cy="562074"/>
          </a:xfrm>
        </p:spPr>
        <p:txBody>
          <a:bodyPr/>
          <a:lstStyle/>
          <a:p>
            <a:pPr algn="ctr"/>
            <a:r>
              <a:rPr lang="hr-HR" sz="2400" dirty="0" smtClean="0"/>
              <a:t>Metodologija</a:t>
            </a:r>
            <a:endParaRPr lang="hr-HR" sz="24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quarter" idx="10"/>
          </p:nvPr>
        </p:nvSpPr>
        <p:spPr>
          <a:xfrm>
            <a:off x="467544" y="2132856"/>
            <a:ext cx="8207375" cy="5426443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1700" b="0" dirty="0" smtClean="0">
                <a:solidFill>
                  <a:prstClr val="black"/>
                </a:solidFill>
                <a:latin typeface="Calibri"/>
              </a:rPr>
              <a:t>Hodogram aktivnosti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r-HR" sz="1700" b="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1700" b="0" dirty="0" smtClean="0">
                <a:solidFill>
                  <a:prstClr val="black"/>
                </a:solidFill>
                <a:latin typeface="Calibri"/>
              </a:rPr>
              <a:t>Prilagodba postojećih dokumenata s ciljem boljeg iskorištavanja sredstava postojećeg operativnog programa</a:t>
            </a:r>
          </a:p>
        </p:txBody>
      </p:sp>
      <p:sp>
        <p:nvSpPr>
          <p:cNvPr id="8" name="Zaobljeni pravokutnik 7"/>
          <p:cNvSpPr/>
          <p:nvPr/>
        </p:nvSpPr>
        <p:spPr>
          <a:xfrm>
            <a:off x="539552" y="3356992"/>
            <a:ext cx="5616624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hr-HR" sz="1600" b="1" dirty="0" smtClean="0">
                <a:solidFill>
                  <a:schemeClr val="tx2"/>
                </a:solidFill>
                <a:latin typeface="Calibri"/>
              </a:rPr>
              <a:t>1.	Prilagodba </a:t>
            </a:r>
            <a:r>
              <a:rPr lang="hr-HR" sz="1600" b="1" dirty="0">
                <a:solidFill>
                  <a:schemeClr val="tx2"/>
                </a:solidFill>
                <a:latin typeface="Calibri"/>
              </a:rPr>
              <a:t>postojećih dokumenata s ciljem boljeg iskorištavanja sredstava postojećeg operativnog programa</a:t>
            </a:r>
          </a:p>
        </p:txBody>
      </p:sp>
      <p:sp>
        <p:nvSpPr>
          <p:cNvPr id="9" name="Zaobljeni pravokutnik 8"/>
          <p:cNvSpPr/>
          <p:nvPr/>
        </p:nvSpPr>
        <p:spPr>
          <a:xfrm>
            <a:off x="1763688" y="4200101"/>
            <a:ext cx="5616624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hr-HR" sz="1600" b="1" dirty="0" smtClean="0">
                <a:solidFill>
                  <a:schemeClr val="tx2"/>
                </a:solidFill>
                <a:latin typeface="Calibri"/>
              </a:rPr>
              <a:t>2. Izmjena elemenata operativnog programa konkurentnost i kohezija</a:t>
            </a:r>
            <a:endParaRPr lang="hr-HR" sz="1600" b="1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0" name="Zaobljeni pravokutnik 9"/>
          <p:cNvSpPr/>
          <p:nvPr/>
        </p:nvSpPr>
        <p:spPr>
          <a:xfrm>
            <a:off x="2915816" y="5064197"/>
            <a:ext cx="5616624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hr-HR" sz="1600" b="1" dirty="0">
                <a:solidFill>
                  <a:schemeClr val="tx2"/>
                </a:solidFill>
                <a:latin typeface="Calibri"/>
              </a:rPr>
              <a:t>3</a:t>
            </a:r>
            <a:r>
              <a:rPr lang="hr-HR" sz="1600" b="1" dirty="0" smtClean="0">
                <a:solidFill>
                  <a:schemeClr val="tx2"/>
                </a:solidFill>
                <a:latin typeface="Calibri"/>
              </a:rPr>
              <a:t>. Izrada novih verzija dokumenata prilagođenih narednom </a:t>
            </a:r>
            <a:r>
              <a:rPr lang="hr-HR" sz="1600" b="1" dirty="0">
                <a:solidFill>
                  <a:schemeClr val="tx2"/>
                </a:solidFill>
                <a:latin typeface="Calibri"/>
              </a:rPr>
              <a:t>p</a:t>
            </a:r>
            <a:r>
              <a:rPr lang="hr-HR" sz="1600" b="1" dirty="0" smtClean="0">
                <a:solidFill>
                  <a:schemeClr val="tx2"/>
                </a:solidFill>
                <a:latin typeface="Calibri"/>
              </a:rPr>
              <a:t>rogramskom razdoblju</a:t>
            </a:r>
            <a:endParaRPr lang="hr-HR" sz="1600" b="1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1" name="Zaobljeni pravokutnik 10"/>
          <p:cNvSpPr/>
          <p:nvPr/>
        </p:nvSpPr>
        <p:spPr>
          <a:xfrm>
            <a:off x="4031432" y="5928293"/>
            <a:ext cx="5112568" cy="86409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hr-HR" sz="1600" b="1" dirty="0" smtClean="0">
                <a:solidFill>
                  <a:schemeClr val="tx2"/>
                </a:solidFill>
                <a:latin typeface="Calibri"/>
              </a:rPr>
              <a:t>4. </a:t>
            </a:r>
            <a:r>
              <a:rPr lang="hr-HR" sz="1600" b="1" dirty="0" err="1" smtClean="0">
                <a:solidFill>
                  <a:schemeClr val="tx2"/>
                </a:solidFill>
                <a:latin typeface="Calibri"/>
              </a:rPr>
              <a:t>Monitoring</a:t>
            </a:r>
            <a:r>
              <a:rPr lang="hr-HR" sz="1600" b="1" dirty="0" smtClean="0">
                <a:solidFill>
                  <a:schemeClr val="tx2"/>
                </a:solidFill>
                <a:latin typeface="Calibri"/>
              </a:rPr>
              <a:t> rezultata</a:t>
            </a:r>
            <a:endParaRPr lang="hr-HR" sz="1600" b="1" dirty="0">
              <a:solidFill>
                <a:schemeClr val="tx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1250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229600" cy="562074"/>
          </a:xfrm>
        </p:spPr>
        <p:txBody>
          <a:bodyPr/>
          <a:lstStyle/>
          <a:p>
            <a:pPr algn="ctr"/>
            <a:r>
              <a:rPr lang="hr-HR" sz="2400" dirty="0" smtClean="0"/>
              <a:t>Metodologija</a:t>
            </a:r>
            <a:endParaRPr lang="hr-HR" sz="2400" dirty="0"/>
          </a:p>
        </p:txBody>
      </p:sp>
      <p:sp>
        <p:nvSpPr>
          <p:cNvPr id="4" name="Zaobljeni pravokutnik 3"/>
          <p:cNvSpPr/>
          <p:nvPr/>
        </p:nvSpPr>
        <p:spPr>
          <a:xfrm>
            <a:off x="179512" y="2060848"/>
            <a:ext cx="8272535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hr-HR" sz="2000" b="1" i="1" u="sng" dirty="0">
                <a:solidFill>
                  <a:srgbClr val="FF0000"/>
                </a:solidFill>
                <a:latin typeface="Calibri"/>
              </a:rPr>
              <a:t>Uključivanje jedinica lokalne samouprave – aktivnosti </a:t>
            </a:r>
            <a:r>
              <a:rPr lang="hr-HR" sz="2000" b="1" i="1" u="sng" dirty="0" smtClean="0">
                <a:solidFill>
                  <a:srgbClr val="FF0000"/>
                </a:solidFill>
                <a:latin typeface="Calibri"/>
              </a:rPr>
              <a:t>planirane za </a:t>
            </a:r>
            <a:r>
              <a:rPr lang="hr-HR" sz="2000" b="1" i="1" u="sng" dirty="0">
                <a:solidFill>
                  <a:srgbClr val="FF0000"/>
                </a:solidFill>
                <a:latin typeface="Calibri"/>
              </a:rPr>
              <a:t>2017</a:t>
            </a:r>
            <a:r>
              <a:rPr lang="hr-HR" sz="2000" b="1" i="1" u="sng" dirty="0" smtClean="0">
                <a:solidFill>
                  <a:srgbClr val="FF0000"/>
                </a:solidFill>
                <a:latin typeface="Calibri"/>
              </a:rPr>
              <a:t>. godinu</a:t>
            </a:r>
            <a:endParaRPr lang="hr-HR" sz="2000" b="1" i="1" u="sng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" name="Zaobljeni pravokutnik 11"/>
          <p:cNvSpPr/>
          <p:nvPr/>
        </p:nvSpPr>
        <p:spPr>
          <a:xfrm>
            <a:off x="539552" y="2924944"/>
            <a:ext cx="6696744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hr-HR" sz="1600" b="1" dirty="0" smtClean="0">
                <a:solidFill>
                  <a:schemeClr val="tx2"/>
                </a:solidFill>
                <a:latin typeface="Calibri"/>
              </a:rPr>
              <a:t>1.	Analiza trenutačnog stanja korištenja sredstava ERDF-a</a:t>
            </a:r>
            <a:endParaRPr lang="hr-HR" sz="1600" b="1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3" name="Zaobljeni pravokutnik 12"/>
          <p:cNvSpPr/>
          <p:nvPr/>
        </p:nvSpPr>
        <p:spPr>
          <a:xfrm>
            <a:off x="939788" y="3803888"/>
            <a:ext cx="6656548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hr-HR" sz="1600" b="1" dirty="0" smtClean="0">
                <a:solidFill>
                  <a:schemeClr val="tx2"/>
                </a:solidFill>
                <a:latin typeface="Calibri"/>
              </a:rPr>
              <a:t>2.	Analiza trenutačnog stanja implementacije mjera EE i korištenja OIE te lokalnih energetskih bilanci</a:t>
            </a:r>
            <a:endParaRPr lang="hr-HR" sz="1600" b="1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4" name="Zaobljeni pravokutnik 13"/>
          <p:cNvSpPr/>
          <p:nvPr/>
        </p:nvSpPr>
        <p:spPr>
          <a:xfrm>
            <a:off x="1331640" y="4682183"/>
            <a:ext cx="6760368" cy="864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hr-HR" sz="1600" b="1" dirty="0" smtClean="0">
                <a:solidFill>
                  <a:schemeClr val="tx2"/>
                </a:solidFill>
                <a:latin typeface="Calibri"/>
              </a:rPr>
              <a:t>3.	Analiza kvalitete postojećih lokalnih akcijskih planova i drugih dokumenata (SEAP, SECAP i sl.)</a:t>
            </a:r>
            <a:endParaRPr lang="hr-HR" sz="1600" b="1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5" name="Zaobljeni pravokutnik 14"/>
          <p:cNvSpPr/>
          <p:nvPr/>
        </p:nvSpPr>
        <p:spPr>
          <a:xfrm>
            <a:off x="1691680" y="5546279"/>
            <a:ext cx="6760368" cy="8640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hr-HR" sz="1600" b="1" dirty="0">
                <a:solidFill>
                  <a:schemeClr val="tx2"/>
                </a:solidFill>
                <a:latin typeface="Calibri"/>
              </a:rPr>
              <a:t>4</a:t>
            </a:r>
            <a:r>
              <a:rPr lang="hr-HR" sz="1600" b="1" dirty="0" smtClean="0">
                <a:solidFill>
                  <a:schemeClr val="tx2"/>
                </a:solidFill>
                <a:latin typeface="Calibri"/>
              </a:rPr>
              <a:t>.	Prvi međuregionalni seminar izgradnje kapaciteta (rujan 2017.)</a:t>
            </a:r>
            <a:endParaRPr lang="hr-HR" sz="1600" b="1" dirty="0">
              <a:solidFill>
                <a:schemeClr val="tx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8026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79451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Thank you! </a:t>
            </a:r>
            <a:r>
              <a:rPr lang="hr-HR" dirty="0" smtClean="0"/>
              <a:t/>
            </a:r>
            <a:br>
              <a:rPr lang="hr-HR" dirty="0" smtClean="0"/>
            </a:br>
            <a:endParaRPr lang="fr-FR" dirty="0"/>
          </a:p>
        </p:txBody>
      </p:sp>
      <p:sp>
        <p:nvSpPr>
          <p:cNvPr id="2" name="TekstniOkvir 1"/>
          <p:cNvSpPr txBox="1"/>
          <p:nvPr/>
        </p:nvSpPr>
        <p:spPr>
          <a:xfrm>
            <a:off x="2667732" y="4437112"/>
            <a:ext cx="34837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 smtClean="0"/>
              <a:t>Dalibor Jovanović</a:t>
            </a:r>
          </a:p>
          <a:p>
            <a:pPr algn="ctr"/>
            <a:r>
              <a:rPr lang="hr-HR" dirty="0" err="1" smtClean="0">
                <a:hlinkClick r:id="rId2"/>
              </a:rPr>
              <a:t>dalibor.jovanovic</a:t>
            </a:r>
            <a:r>
              <a:rPr lang="hr-HR" dirty="0" smtClean="0">
                <a:hlinkClick r:id="rId2"/>
              </a:rPr>
              <a:t>@irena-</a:t>
            </a:r>
            <a:r>
              <a:rPr lang="hr-HR" dirty="0" err="1" smtClean="0">
                <a:hlinkClick r:id="rId2"/>
              </a:rPr>
              <a:t>istra.hr</a:t>
            </a:r>
            <a:r>
              <a:rPr lang="hr-HR" dirty="0" smtClean="0"/>
              <a:t> </a:t>
            </a:r>
          </a:p>
          <a:p>
            <a:pPr algn="ctr"/>
            <a:endParaRPr lang="hr-HR" dirty="0"/>
          </a:p>
          <a:p>
            <a:pPr algn="ctr"/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www.interregeurope.eu/</a:t>
            </a:r>
            <a:r>
              <a:rPr lang="hr-H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support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71600" y="260648"/>
            <a:ext cx="7777163" cy="696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sz="2400" b="1" dirty="0" smtClean="0">
                <a:solidFill>
                  <a:srgbClr val="1F497D"/>
                </a:solidFill>
              </a:rPr>
              <a:t>Interreg Europe</a:t>
            </a:r>
            <a:endParaRPr lang="en-US" sz="2400" b="1" dirty="0">
              <a:solidFill>
                <a:srgbClr val="1F497D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01" y="1340768"/>
            <a:ext cx="3600699" cy="188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0850" y="342900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</a:t>
            </a:r>
            <a:r>
              <a:rPr lang="hr-HR" dirty="0" smtClean="0"/>
              <a:t>stupa u</a:t>
            </a:r>
            <a:r>
              <a:rPr lang="en-US" dirty="0" smtClean="0"/>
              <a:t> </a:t>
            </a:r>
            <a:r>
              <a:rPr lang="en-US" b="1" dirty="0"/>
              <a:t>11 </a:t>
            </a:r>
            <a:r>
              <a:rPr lang="hr-HR" b="1" dirty="0" smtClean="0"/>
              <a:t>tematskih ciljeva</a:t>
            </a:r>
            <a:r>
              <a:rPr lang="en-US" b="1" dirty="0" smtClean="0"/>
              <a:t> </a:t>
            </a:r>
            <a:r>
              <a:rPr lang="hr-HR" dirty="0" smtClean="0"/>
              <a:t>u razdoblju</a:t>
            </a:r>
            <a:r>
              <a:rPr lang="en-US" dirty="0" smtClean="0"/>
              <a:t> 2014-2020</a:t>
            </a:r>
            <a:r>
              <a:rPr lang="en-US" dirty="0"/>
              <a:t/>
            </a:r>
            <a:br>
              <a:rPr lang="en-US" dirty="0"/>
            </a:br>
            <a:endParaRPr lang="hr-HR" dirty="0"/>
          </a:p>
        </p:txBody>
      </p:sp>
      <p:sp>
        <p:nvSpPr>
          <p:cNvPr id="5" name="Oval 4"/>
          <p:cNvSpPr/>
          <p:nvPr/>
        </p:nvSpPr>
        <p:spPr>
          <a:xfrm>
            <a:off x="3275856" y="4221088"/>
            <a:ext cx="2448272" cy="1371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</a:rPr>
              <a:t>Cilj 1</a:t>
            </a:r>
            <a:r>
              <a:rPr lang="en-US" sz="1600" b="1" dirty="0" smtClean="0">
                <a:solidFill>
                  <a:schemeClr val="tx1"/>
                </a:solidFill>
              </a:rPr>
              <a:t>:</a:t>
            </a:r>
            <a:r>
              <a:rPr lang="en-US" sz="1600" b="1" dirty="0">
                <a:solidFill>
                  <a:schemeClr val="tx1"/>
                </a:solidFill>
              </a:rPr>
              <a:t/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hr-HR" sz="1600" b="1" dirty="0" smtClean="0">
                <a:solidFill>
                  <a:schemeClr val="tx1"/>
                </a:solidFill>
              </a:rPr>
              <a:t>Investicije za rast i zapošljavanje</a:t>
            </a:r>
            <a:endParaRPr lang="hr-HR" sz="16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868144" y="4221088"/>
            <a:ext cx="2448272" cy="137154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Goal 2:</a:t>
            </a:r>
            <a:br>
              <a:rPr lang="hr-HR" b="1" dirty="0"/>
            </a:br>
            <a:r>
              <a:rPr lang="hr-HR" sz="1600" b="1" dirty="0" smtClean="0">
                <a:solidFill>
                  <a:srgbClr val="FF0000"/>
                </a:solidFill>
              </a:rPr>
              <a:t>Cilj 2:</a:t>
            </a:r>
          </a:p>
          <a:p>
            <a:pPr algn="ctr"/>
            <a:r>
              <a:rPr lang="hr-HR" sz="1600" b="1" dirty="0" smtClean="0">
                <a:solidFill>
                  <a:srgbClr val="FF0000"/>
                </a:solidFill>
              </a:rPr>
              <a:t>Europska teritorijalna suradnja</a:t>
            </a:r>
            <a:r>
              <a:rPr lang="hr-HR" dirty="0"/>
              <a:t/>
            </a:r>
            <a:br>
              <a:rPr lang="hr-HR" dirty="0"/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4598968"/>
            <a:ext cx="26642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EU politika kohezije:</a:t>
            </a:r>
            <a:endParaRPr lang="hr-H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592633"/>
            <a:ext cx="1994683" cy="95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00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71600" y="260648"/>
            <a:ext cx="7777163" cy="696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sz="2400" b="1" dirty="0" smtClean="0">
                <a:solidFill>
                  <a:srgbClr val="1F497D"/>
                </a:solidFill>
              </a:rPr>
              <a:t>Interreg Europe</a:t>
            </a:r>
            <a:endParaRPr lang="en-US" sz="2400" b="1" dirty="0">
              <a:solidFill>
                <a:srgbClr val="1F497D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7988"/>
            <a:ext cx="83483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771800" y="1628800"/>
            <a:ext cx="4104456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EU politika kohezije: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00192" y="4080216"/>
            <a:ext cx="2664297" cy="1011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Cilj </a:t>
            </a:r>
            <a:r>
              <a:rPr lang="hr-HR" b="1" dirty="0"/>
              <a:t>2:</a:t>
            </a:r>
          </a:p>
          <a:p>
            <a:pPr algn="ctr"/>
            <a:r>
              <a:rPr lang="hr-HR" b="1" dirty="0" smtClean="0"/>
              <a:t>Europska teritorijalna suradnja</a:t>
            </a:r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6300192" y="2708920"/>
            <a:ext cx="2664297" cy="10801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Cilj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1: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>Investicije za rast i zapošljavanje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9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23528" y="5013176"/>
            <a:ext cx="10329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/>
            </a:r>
            <a:br>
              <a:rPr lang="en-US" dirty="0">
                <a:solidFill>
                  <a:prstClr val="black"/>
                </a:solidFill>
                <a:latin typeface="Calibri"/>
              </a:rPr>
            </a:b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br>
              <a:rPr lang="en-US" dirty="0">
                <a:solidFill>
                  <a:prstClr val="black"/>
                </a:solidFill>
                <a:latin typeface="Calibri"/>
              </a:rPr>
            </a:b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br>
              <a:rPr lang="en-US" dirty="0">
                <a:solidFill>
                  <a:prstClr val="black"/>
                </a:solidFill>
                <a:latin typeface="Calibri"/>
              </a:rPr>
            </a:b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576" y="1556792"/>
            <a:ext cx="7777163" cy="696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sz="2400" b="1" dirty="0" smtClean="0">
                <a:solidFill>
                  <a:srgbClr val="1F497D"/>
                </a:solidFill>
              </a:rPr>
              <a:t>Interreg Europe</a:t>
            </a:r>
            <a:endParaRPr lang="en-US" sz="2400" b="1" dirty="0">
              <a:solidFill>
                <a:srgbClr val="1F497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6" y="2420888"/>
            <a:ext cx="8312771" cy="350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10703" y="3140968"/>
            <a:ext cx="4752528" cy="25237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Osiguravanje kontinuiranog procesa obučavanja djelatnika regionalnih i lokalnih samouprava i tijela odgovornih za izradu akcijskih planova i operativnih programa ciljem kvalitetnijeg iskorištavanja dostupnih sredstava strukturnih fondova</a:t>
            </a:r>
            <a:r>
              <a:rPr lang="en-US" dirty="0"/>
              <a:t/>
            </a:r>
            <a:br>
              <a:rPr lang="en-US" dirty="0"/>
            </a:b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332656"/>
            <a:ext cx="3312368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Policy Learning Platforms </a:t>
            </a:r>
            <a:br>
              <a:rPr lang="hr-HR" dirty="0"/>
            </a:br>
            <a:r>
              <a:rPr lang="en-US" dirty="0"/>
              <a:t/>
            </a:r>
            <a:br>
              <a:rPr lang="en-US" dirty="0"/>
            </a:br>
            <a:endParaRPr lang="hr-HR" dirty="0"/>
          </a:p>
        </p:txBody>
      </p:sp>
      <p:sp>
        <p:nvSpPr>
          <p:cNvPr id="8" name="Elipsa 7"/>
          <p:cNvSpPr/>
          <p:nvPr/>
        </p:nvSpPr>
        <p:spPr>
          <a:xfrm>
            <a:off x="1907704" y="4402852"/>
            <a:ext cx="2232248" cy="14159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Zaobljeni pravokutnik 8"/>
          <p:cNvSpPr/>
          <p:nvPr/>
        </p:nvSpPr>
        <p:spPr>
          <a:xfrm>
            <a:off x="251520" y="2420888"/>
            <a:ext cx="6264696" cy="7200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PROGRAMSKE OSI</a:t>
            </a:r>
            <a:endParaRPr lang="hr-HR" sz="2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2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ezentacije\Interreg_Europe_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5" y="963157"/>
            <a:ext cx="7033793" cy="567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55576" y="1556792"/>
            <a:ext cx="7777163" cy="696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sz="2400" b="1" dirty="0" smtClean="0">
                <a:solidFill>
                  <a:srgbClr val="1F497D"/>
                </a:solidFill>
              </a:rPr>
              <a:t>Interreg Europe</a:t>
            </a:r>
            <a:endParaRPr lang="en-US" sz="24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0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229600" cy="562074"/>
          </a:xfrm>
        </p:spPr>
        <p:txBody>
          <a:bodyPr/>
          <a:lstStyle/>
          <a:p>
            <a:pPr algn="ctr"/>
            <a:r>
              <a:rPr lang="hr-HR" sz="2400" dirty="0" smtClean="0"/>
              <a:t>Pregled 1. i 2. poziva</a:t>
            </a:r>
            <a:endParaRPr lang="hr-HR" sz="2400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204864"/>
            <a:ext cx="2661580" cy="10227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492081"/>
            <a:ext cx="3744417" cy="23696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2044629"/>
            <a:ext cx="4964315" cy="349491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4716016" y="2044629"/>
            <a:ext cx="3600400" cy="59228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Projektni partneri prema državama</a:t>
            </a:r>
            <a:endParaRPr lang="hr-HR" sz="1600" dirty="0">
              <a:solidFill>
                <a:schemeClr val="tx1"/>
              </a:solidFill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4788024" y="4909849"/>
            <a:ext cx="3600400" cy="59228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Sve države i 76% NUTS2 regija</a:t>
            </a:r>
            <a:endParaRPr lang="hr-HR" sz="1600" dirty="0">
              <a:solidFill>
                <a:schemeClr val="tx1"/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354522" y="5456777"/>
            <a:ext cx="3600400" cy="78053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Predane/odobrene aplikacije:</a:t>
            </a:r>
          </a:p>
          <a:p>
            <a:pPr algn="ctr"/>
            <a:endParaRPr lang="hr-HR" sz="1600" dirty="0">
              <a:solidFill>
                <a:schemeClr val="tx1"/>
              </a:solidFill>
            </a:endParaRPr>
          </a:p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472/130</a:t>
            </a:r>
            <a:endParaRPr lang="hr-H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33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51520" y="1757646"/>
            <a:ext cx="1032986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prstClr val="black"/>
                </a:solidFill>
                <a:latin typeface="Calibri"/>
              </a:rPr>
              <a:t>Specifični cilj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3.1. Improving low ­carbon economy policies</a:t>
            </a:r>
          </a:p>
          <a:p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r>
              <a:rPr lang="hr-HR" sz="2000" b="1" dirty="0" smtClean="0">
                <a:solidFill>
                  <a:prstClr val="black"/>
                </a:solidFill>
                <a:latin typeface="Calibri"/>
              </a:rPr>
              <a:t>Glavni partner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IRENA</a:t>
            </a:r>
            <a:r>
              <a:rPr lang="hr-HR" sz="2000" dirty="0" smtClean="0">
                <a:solidFill>
                  <a:prstClr val="black"/>
                </a:solidFill>
                <a:latin typeface="Calibri"/>
              </a:rPr>
              <a:t> – Istarska Regionalna Energetska Agencija d.o.o.</a:t>
            </a:r>
            <a:endParaRPr lang="hr-HR" sz="2000" dirty="0">
              <a:solidFill>
                <a:prstClr val="black"/>
              </a:solidFill>
              <a:latin typeface="Calibri"/>
            </a:endParaRPr>
          </a:p>
          <a:p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r>
              <a:rPr lang="hr-HR" sz="2000" b="1" dirty="0" smtClean="0">
                <a:solidFill>
                  <a:prstClr val="black"/>
                </a:solidFill>
                <a:latin typeface="Calibri"/>
              </a:rPr>
              <a:t>Trajanje projekta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54 </a:t>
            </a:r>
            <a:r>
              <a:rPr lang="hr-HR" sz="2000" dirty="0" smtClean="0">
                <a:solidFill>
                  <a:prstClr val="black"/>
                </a:solidFill>
                <a:latin typeface="Calibri"/>
              </a:rPr>
              <a:t>mjeseca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hr-HR" sz="2000" dirty="0" smtClean="0">
                <a:solidFill>
                  <a:prstClr val="black"/>
                </a:solidFill>
                <a:latin typeface="Calibri"/>
              </a:rPr>
              <a:t>faza 1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30 </a:t>
            </a:r>
            <a:r>
              <a:rPr lang="hr-HR" sz="2000" dirty="0" smtClean="0">
                <a:solidFill>
                  <a:prstClr val="black"/>
                </a:solidFill>
                <a:latin typeface="Calibri"/>
              </a:rPr>
              <a:t>mjeseci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phase 2: 24 </a:t>
            </a:r>
            <a:r>
              <a:rPr lang="hr-HR" sz="2000" dirty="0" smtClean="0">
                <a:solidFill>
                  <a:prstClr val="black"/>
                </a:solidFill>
                <a:latin typeface="Calibri"/>
              </a:rPr>
              <a:t>mjeseca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	              </a:t>
            </a:r>
            <a:r>
              <a:rPr lang="hr-HR" sz="2000" dirty="0" smtClean="0">
                <a:solidFill>
                  <a:prstClr val="black"/>
                </a:solidFill>
                <a:latin typeface="Calibri"/>
              </a:rPr>
              <a:t> Početak implementacije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::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1/1/2017</a:t>
            </a:r>
          </a:p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	</a:t>
            </a:r>
            <a:r>
              <a:rPr lang="hr-HR" sz="2000" dirty="0" smtClean="0">
                <a:solidFill>
                  <a:prstClr val="black"/>
                </a:solidFill>
                <a:latin typeface="Calibri"/>
              </a:rPr>
              <a:t>               Kraj implementacije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30/6/2021</a:t>
            </a:r>
          </a:p>
          <a:p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r>
              <a:rPr lang="hr-HR" sz="2000" b="1" dirty="0" smtClean="0">
                <a:solidFill>
                  <a:prstClr val="black"/>
                </a:solidFill>
                <a:latin typeface="Calibri"/>
              </a:rPr>
              <a:t>Projektni budžet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hr-HR" sz="2000" b="1" dirty="0" smtClean="0">
                <a:solidFill>
                  <a:prstClr val="black"/>
                </a:solidFill>
                <a:latin typeface="Calibri"/>
              </a:rPr>
              <a:t>ukupni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): 1,898,731.00</a:t>
            </a:r>
            <a:r>
              <a:rPr lang="hr-HR" sz="2000" b="1" dirty="0" smtClean="0">
                <a:solidFill>
                  <a:prstClr val="black"/>
                </a:solidFill>
                <a:latin typeface="Calibri"/>
              </a:rPr>
              <a:t> €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</a:t>
            </a:r>
            <a:endParaRPr lang="hr-HR" sz="2000" b="1" dirty="0" smtClean="0">
              <a:solidFill>
                <a:prstClr val="black"/>
              </a:solidFill>
              <a:latin typeface="Calibri"/>
            </a:endParaRPr>
          </a:p>
          <a:p>
            <a:endParaRPr lang="hr-H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hr-HR" sz="2000" b="1" dirty="0" smtClean="0">
                <a:solidFill>
                  <a:prstClr val="black"/>
                </a:solidFill>
                <a:latin typeface="Calibri"/>
              </a:rPr>
              <a:t>Budžet hrvatskih partnera: IRENA – 136.000,00 € (85% ERDF)</a:t>
            </a:r>
          </a:p>
          <a:p>
            <a:r>
              <a:rPr lang="hr-HR" sz="2000" b="1" dirty="0">
                <a:solidFill>
                  <a:prstClr val="black"/>
                </a:solidFill>
                <a:latin typeface="Calibri"/>
              </a:rPr>
              <a:t>	</a:t>
            </a:r>
            <a:r>
              <a:rPr lang="hr-HR" sz="2000" b="1" dirty="0" smtClean="0">
                <a:solidFill>
                  <a:prstClr val="black"/>
                </a:solidFill>
                <a:latin typeface="Calibri"/>
              </a:rPr>
              <a:t>	              CEI – 93.400,00 € </a:t>
            </a:r>
            <a:r>
              <a:rPr lang="hr-HR" sz="2000" b="1" dirty="0">
                <a:solidFill>
                  <a:prstClr val="black"/>
                </a:solidFill>
                <a:latin typeface="Calibri"/>
              </a:rPr>
              <a:t>(85% ERDF)</a:t>
            </a:r>
          </a:p>
          <a:p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r>
              <a:rPr lang="hr-HR" sz="2000" b="1" dirty="0" smtClean="0">
                <a:solidFill>
                  <a:prstClr val="black"/>
                </a:solidFill>
                <a:latin typeface="Calibri"/>
              </a:rPr>
              <a:t>Broj projektnih partnera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11</a:t>
            </a:r>
          </a:p>
          <a:p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r>
              <a:rPr lang="hr-HR" sz="2000" b="1" dirty="0" smtClean="0">
                <a:solidFill>
                  <a:prstClr val="black"/>
                </a:solidFill>
                <a:latin typeface="Calibri"/>
              </a:rPr>
              <a:t>Broj predstavljenih zemalja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9</a:t>
            </a:r>
            <a:br>
              <a:rPr lang="en-US" sz="2000" dirty="0">
                <a:solidFill>
                  <a:prstClr val="black"/>
                </a:solidFill>
                <a:latin typeface="Calibri"/>
              </a:rPr>
            </a:br>
            <a:r>
              <a:rPr lang="en-US" sz="200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</a:rPr>
            </a:b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br>
              <a:rPr lang="en-US" sz="2000" dirty="0">
                <a:solidFill>
                  <a:prstClr val="black"/>
                </a:solidFill>
                <a:latin typeface="Calibri"/>
              </a:rPr>
            </a:b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br>
              <a:rPr lang="en-US" sz="2000" dirty="0">
                <a:solidFill>
                  <a:prstClr val="black"/>
                </a:solidFill>
                <a:latin typeface="Calibri"/>
              </a:rPr>
            </a:b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70055" y="836712"/>
            <a:ext cx="7777163" cy="696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SUPPORT – osnovne informacije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7003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eljka Licul\Desktop\Europe-image-map-v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22" y="3068960"/>
            <a:ext cx="4113314" cy="369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7544" y="741177"/>
            <a:ext cx="7777163" cy="911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2400" dirty="0" smtClean="0"/>
              <a:t>Projektno partnerstvo</a:t>
            </a:r>
            <a:endParaRPr lang="en-US" sz="2400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55" y="1545709"/>
            <a:ext cx="5390006" cy="19926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55" y="3545750"/>
            <a:ext cx="5390008" cy="151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11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562074"/>
          </a:xfrm>
        </p:spPr>
        <p:txBody>
          <a:bodyPr/>
          <a:lstStyle/>
          <a:p>
            <a:pPr algn="ctr"/>
            <a:r>
              <a:rPr lang="hr-HR" sz="2400" dirty="0" smtClean="0"/>
              <a:t>Glavni ciljevi</a:t>
            </a:r>
            <a:endParaRPr lang="hr-HR" sz="24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quarter" idx="10"/>
          </p:nvPr>
        </p:nvSpPr>
        <p:spPr>
          <a:xfrm>
            <a:off x="467544" y="1556792"/>
            <a:ext cx="8207375" cy="5183187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</a:pPr>
            <a:r>
              <a:rPr lang="vi-VN" sz="1600" dirty="0">
                <a:solidFill>
                  <a:prstClr val="black"/>
                </a:solidFill>
                <a:latin typeface="Calibri"/>
              </a:rPr>
              <a:t>Opći cilj:</a:t>
            </a:r>
          </a:p>
          <a:p>
            <a:pPr lvl="0">
              <a:spcBef>
                <a:spcPts val="0"/>
              </a:spcBef>
            </a:pPr>
            <a:endParaRPr lang="hr-HR" sz="1600" dirty="0" smtClean="0">
              <a:solidFill>
                <a:prstClr val="black"/>
              </a:solidFill>
              <a:latin typeface="Calibri"/>
            </a:endParaRPr>
          </a:p>
          <a:p>
            <a:pPr lvl="0">
              <a:spcBef>
                <a:spcPts val="0"/>
              </a:spcBef>
            </a:pPr>
            <a:r>
              <a:rPr lang="vi-VN" sz="1600" b="0" i="1" dirty="0" smtClean="0">
                <a:solidFill>
                  <a:prstClr val="black"/>
                </a:solidFill>
                <a:latin typeface="Calibri"/>
              </a:rPr>
              <a:t>Poboljšati </a:t>
            </a:r>
            <a:r>
              <a:rPr lang="vi-VN" sz="1600" b="0" i="1" dirty="0">
                <a:solidFill>
                  <a:prstClr val="black"/>
                </a:solidFill>
                <a:latin typeface="Calibri"/>
              </a:rPr>
              <a:t>operativnu kvalitetu sredstava ERDF-a namijenjenih lokalnim upravama koje se odnose na integrirane strategije smanjenja emisije CO2 s posebnom pažnjom na smanjenje problema vezanih uz provedbu mjera energetske učinkovitosti.</a:t>
            </a:r>
          </a:p>
          <a:p>
            <a:pPr lvl="0">
              <a:spcBef>
                <a:spcPts val="0"/>
              </a:spcBef>
            </a:pPr>
            <a:endParaRPr lang="vi-VN" sz="1600" dirty="0">
              <a:solidFill>
                <a:prstClr val="black"/>
              </a:solidFill>
              <a:latin typeface="Calibri"/>
            </a:endParaRPr>
          </a:p>
          <a:p>
            <a:pPr lvl="0">
              <a:spcBef>
                <a:spcPts val="0"/>
              </a:spcBef>
            </a:pPr>
            <a:r>
              <a:rPr lang="hr-HR" sz="1600" dirty="0" err="1" smtClean="0">
                <a:solidFill>
                  <a:prstClr val="black"/>
                </a:solidFill>
                <a:latin typeface="Calibri"/>
              </a:rPr>
              <a:t>Podciljevi</a:t>
            </a:r>
            <a:r>
              <a:rPr lang="vi-VN" sz="1600" dirty="0" smtClean="0">
                <a:solidFill>
                  <a:prstClr val="black"/>
                </a:solidFill>
                <a:latin typeface="Calibri"/>
              </a:rPr>
              <a:t>:</a:t>
            </a:r>
            <a:endParaRPr lang="vi-VN" sz="1600" dirty="0">
              <a:solidFill>
                <a:prstClr val="black"/>
              </a:solidFill>
              <a:latin typeface="Calibri"/>
            </a:endParaRPr>
          </a:p>
          <a:p>
            <a:pPr lvl="0">
              <a:spcBef>
                <a:spcPts val="0"/>
              </a:spcBef>
            </a:pPr>
            <a:endParaRPr lang="vi-VN" sz="16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r>
              <a:rPr lang="vi-VN" sz="1600" b="0" dirty="0" smtClean="0">
                <a:solidFill>
                  <a:prstClr val="black"/>
                </a:solidFill>
                <a:latin typeface="Calibri"/>
              </a:rPr>
              <a:t>Identificirati</a:t>
            </a:r>
            <a:r>
              <a:rPr lang="vi-VN" sz="1600" b="0" dirty="0">
                <a:solidFill>
                  <a:prstClr val="black"/>
                </a:solidFill>
                <a:latin typeface="Calibri"/>
              </a:rPr>
              <a:t>, zajedno sa zainteresiranim skupinama, prepreke za korištenje sredstava ERDF-a, te planirati i implementirati integrirane održive energetske planove i mjere, </a:t>
            </a:r>
            <a:r>
              <a:rPr lang="vi-VN" sz="1600" b="0" dirty="0" smtClean="0">
                <a:solidFill>
                  <a:prstClr val="black"/>
                </a:solidFill>
                <a:latin typeface="Calibri"/>
              </a:rPr>
              <a:t>unapređivati </a:t>
            </a:r>
            <a:r>
              <a:rPr lang="vi-VN" sz="1600" b="0" dirty="0">
                <a:solidFill>
                  <a:prstClr val="black"/>
                </a:solidFill>
                <a:latin typeface="Calibri"/>
              </a:rPr>
              <a:t>​​poznavanje lokalnih i regionalnih energetskih ciljeva i povećati informacije o mogućnostima i postupcima </a:t>
            </a:r>
            <a:r>
              <a:rPr lang="hr-HR" sz="1600" b="0" dirty="0" smtClean="0">
                <a:solidFill>
                  <a:prstClr val="black"/>
                </a:solidFill>
                <a:latin typeface="Calibri"/>
              </a:rPr>
              <a:t>korištenja </a:t>
            </a:r>
            <a:r>
              <a:rPr lang="vi-VN" sz="1600" b="0" dirty="0" smtClean="0">
                <a:solidFill>
                  <a:prstClr val="black"/>
                </a:solidFill>
                <a:latin typeface="Calibri"/>
              </a:rPr>
              <a:t>ERDF-a</a:t>
            </a:r>
            <a:endParaRPr lang="vi-VN" sz="1600" b="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endParaRPr lang="vi-VN" sz="1600" b="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r>
              <a:rPr lang="vi-VN" sz="1600" b="0" dirty="0" smtClean="0">
                <a:solidFill>
                  <a:prstClr val="black"/>
                </a:solidFill>
                <a:latin typeface="Calibri"/>
              </a:rPr>
              <a:t>Identificira</a:t>
            </a:r>
            <a:r>
              <a:rPr lang="hr-HR" sz="1600" b="0" dirty="0" smtClean="0">
                <a:solidFill>
                  <a:prstClr val="black"/>
                </a:solidFill>
                <a:latin typeface="Calibri"/>
              </a:rPr>
              <a:t>ti</a:t>
            </a:r>
            <a:r>
              <a:rPr lang="vi-VN" sz="1600" b="0" dirty="0" smtClean="0">
                <a:solidFill>
                  <a:prstClr val="black"/>
                </a:solidFill>
                <a:latin typeface="Calibri"/>
              </a:rPr>
              <a:t> trenutačn</a:t>
            </a:r>
            <a:r>
              <a:rPr lang="hr-HR" sz="1600" b="0" dirty="0" smtClean="0">
                <a:solidFill>
                  <a:prstClr val="black"/>
                </a:solidFill>
                <a:latin typeface="Calibri"/>
              </a:rPr>
              <a:t>u</a:t>
            </a:r>
            <a:r>
              <a:rPr lang="vi-VN" sz="16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vi-VN" sz="1600" b="0" dirty="0">
                <a:solidFill>
                  <a:prstClr val="black"/>
                </a:solidFill>
                <a:latin typeface="Calibri"/>
              </a:rPr>
              <a:t>prakse korištenja </a:t>
            </a:r>
            <a:r>
              <a:rPr lang="hr-HR" sz="1600" b="0" dirty="0" smtClean="0">
                <a:solidFill>
                  <a:prstClr val="black"/>
                </a:solidFill>
                <a:latin typeface="Calibri"/>
              </a:rPr>
              <a:t>operativnih programa</a:t>
            </a:r>
            <a:r>
              <a:rPr lang="vi-VN" sz="16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vi-VN" sz="1600" b="0" dirty="0">
                <a:solidFill>
                  <a:prstClr val="black"/>
                </a:solidFill>
                <a:latin typeface="Calibri"/>
              </a:rPr>
              <a:t>i </a:t>
            </a:r>
            <a:r>
              <a:rPr lang="vi-VN" sz="1600" b="0" dirty="0" smtClean="0">
                <a:solidFill>
                  <a:prstClr val="black"/>
                </a:solidFill>
                <a:latin typeface="Calibri"/>
              </a:rPr>
              <a:t>prikuplja</a:t>
            </a:r>
            <a:r>
              <a:rPr lang="hr-HR" sz="1600" b="0" dirty="0" smtClean="0">
                <a:solidFill>
                  <a:prstClr val="black"/>
                </a:solidFill>
                <a:latin typeface="Calibri"/>
              </a:rPr>
              <a:t>nje</a:t>
            </a:r>
            <a:r>
              <a:rPr lang="vi-VN" sz="16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vi-VN" sz="1600" b="0" dirty="0">
                <a:solidFill>
                  <a:prstClr val="black"/>
                </a:solidFill>
                <a:latin typeface="Calibri"/>
              </a:rPr>
              <a:t>i </a:t>
            </a:r>
            <a:r>
              <a:rPr lang="hr-HR" sz="1600" b="0" dirty="0" smtClean="0">
                <a:solidFill>
                  <a:prstClr val="black"/>
                </a:solidFill>
                <a:latin typeface="Calibri"/>
              </a:rPr>
              <a:t>analiza</a:t>
            </a:r>
            <a:r>
              <a:rPr lang="vi-VN" sz="1600" b="0" dirty="0" smtClean="0">
                <a:solidFill>
                  <a:prstClr val="black"/>
                </a:solidFill>
                <a:latin typeface="Calibri"/>
              </a:rPr>
              <a:t> dobr</a:t>
            </a:r>
            <a:r>
              <a:rPr lang="hr-HR" sz="1600" b="0" dirty="0" smtClean="0">
                <a:solidFill>
                  <a:prstClr val="black"/>
                </a:solidFill>
                <a:latin typeface="Calibri"/>
              </a:rPr>
              <a:t>ih</a:t>
            </a:r>
            <a:r>
              <a:rPr lang="vi-VN" sz="16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vi-VN" sz="1600" b="0" dirty="0">
                <a:solidFill>
                  <a:prstClr val="black"/>
                </a:solidFill>
                <a:latin typeface="Calibri"/>
              </a:rPr>
              <a:t>prakse korištenja sredstava ERDF-a kao </a:t>
            </a:r>
            <a:r>
              <a:rPr lang="vi-VN" sz="1600" b="0" dirty="0" smtClean="0">
                <a:solidFill>
                  <a:prstClr val="black"/>
                </a:solidFill>
                <a:latin typeface="Calibri"/>
              </a:rPr>
              <a:t>di</a:t>
            </a:r>
            <a:r>
              <a:rPr lang="hr-HR" sz="1600" b="0" dirty="0" smtClean="0">
                <a:solidFill>
                  <a:prstClr val="black"/>
                </a:solidFill>
                <a:latin typeface="Calibri"/>
              </a:rPr>
              <a:t>jela</a:t>
            </a:r>
            <a:r>
              <a:rPr lang="vi-VN" sz="16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vi-VN" sz="1600" b="0" dirty="0">
                <a:solidFill>
                  <a:prstClr val="black"/>
                </a:solidFill>
                <a:latin typeface="Calibri"/>
              </a:rPr>
              <a:t>financijske strategije za provedbu mjera </a:t>
            </a:r>
            <a:r>
              <a:rPr lang="hr-HR" sz="1600" b="0" dirty="0" smtClean="0">
                <a:solidFill>
                  <a:prstClr val="black"/>
                </a:solidFill>
                <a:latin typeface="Calibri"/>
              </a:rPr>
              <a:t>održivog razvoja</a:t>
            </a:r>
            <a:endParaRPr lang="vi-VN" sz="1600" b="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endParaRPr lang="vi-VN" sz="1600" b="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r>
              <a:rPr lang="vi-VN" sz="1600" b="0" dirty="0" smtClean="0">
                <a:solidFill>
                  <a:prstClr val="black"/>
                </a:solidFill>
                <a:latin typeface="Calibri"/>
              </a:rPr>
              <a:t>Razv</a:t>
            </a:r>
            <a:r>
              <a:rPr lang="hr-HR" sz="1600" b="0" dirty="0" smtClean="0">
                <a:solidFill>
                  <a:prstClr val="black"/>
                </a:solidFill>
                <a:latin typeface="Calibri"/>
              </a:rPr>
              <a:t>oj</a:t>
            </a:r>
            <a:r>
              <a:rPr lang="vi-VN" sz="1600" b="0" dirty="0" smtClean="0">
                <a:solidFill>
                  <a:prstClr val="black"/>
                </a:solidFill>
                <a:latin typeface="Calibri"/>
              </a:rPr>
              <a:t> i/ili poboljša</a:t>
            </a:r>
            <a:r>
              <a:rPr lang="hr-HR" sz="1600" b="0" dirty="0" smtClean="0">
                <a:solidFill>
                  <a:prstClr val="black"/>
                </a:solidFill>
                <a:latin typeface="Calibri"/>
              </a:rPr>
              <a:t>nje</a:t>
            </a:r>
            <a:r>
              <a:rPr lang="vi-VN" sz="1600" b="0" dirty="0" smtClean="0">
                <a:solidFill>
                  <a:prstClr val="black"/>
                </a:solidFill>
                <a:latin typeface="Calibri"/>
              </a:rPr>
              <a:t> postojeć</a:t>
            </a:r>
            <a:r>
              <a:rPr lang="hr-HR" sz="1600" b="0" dirty="0" smtClean="0">
                <a:solidFill>
                  <a:prstClr val="black"/>
                </a:solidFill>
                <a:latin typeface="Calibri"/>
              </a:rPr>
              <a:t>ih</a:t>
            </a:r>
            <a:r>
              <a:rPr lang="vi-VN" sz="1600" b="0" dirty="0" smtClean="0">
                <a:solidFill>
                  <a:prstClr val="black"/>
                </a:solidFill>
                <a:latin typeface="Calibri"/>
              </a:rPr>
              <a:t> metod</a:t>
            </a:r>
            <a:r>
              <a:rPr lang="hr-HR" sz="1600" b="0" dirty="0" smtClean="0">
                <a:solidFill>
                  <a:prstClr val="black"/>
                </a:solidFill>
                <a:latin typeface="Calibri"/>
              </a:rPr>
              <a:t>a</a:t>
            </a:r>
            <a:r>
              <a:rPr lang="vi-VN" sz="1600" b="0" dirty="0" smtClean="0">
                <a:solidFill>
                  <a:prstClr val="black"/>
                </a:solidFill>
                <a:latin typeface="Calibri"/>
              </a:rPr>
              <a:t> prikupljanja podataka </a:t>
            </a:r>
            <a:r>
              <a:rPr lang="hr-HR" sz="1600" b="0" dirty="0" smtClean="0">
                <a:solidFill>
                  <a:prstClr val="black"/>
                </a:solidFill>
                <a:latin typeface="Calibri"/>
              </a:rPr>
              <a:t>s ciljem stvaranja kvalitetne </a:t>
            </a:r>
            <a:r>
              <a:rPr lang="vi-VN" sz="1600" b="0" dirty="0" smtClean="0">
                <a:solidFill>
                  <a:prstClr val="black"/>
                </a:solidFill>
                <a:latin typeface="Calibri"/>
              </a:rPr>
              <a:t>osnov</a:t>
            </a:r>
            <a:r>
              <a:rPr lang="hr-HR" sz="1600" b="0" dirty="0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vi-VN" sz="1600" b="0" dirty="0" smtClean="0">
                <a:solidFill>
                  <a:prstClr val="black"/>
                </a:solidFill>
                <a:latin typeface="Calibri"/>
              </a:rPr>
              <a:t> za </a:t>
            </a:r>
            <a:r>
              <a:rPr lang="hr-HR" sz="1600" b="0" dirty="0" smtClean="0">
                <a:solidFill>
                  <a:prstClr val="black"/>
                </a:solidFill>
                <a:latin typeface="Calibri"/>
              </a:rPr>
              <a:t>izradu</a:t>
            </a:r>
            <a:r>
              <a:rPr lang="vi-VN" sz="1600" b="0" dirty="0" smtClean="0">
                <a:solidFill>
                  <a:prstClr val="black"/>
                </a:solidFill>
                <a:latin typeface="Calibri"/>
              </a:rPr>
              <a:t> Akcijskih </a:t>
            </a:r>
            <a:r>
              <a:rPr lang="vi-VN" sz="1600" b="0" dirty="0">
                <a:solidFill>
                  <a:prstClr val="black"/>
                </a:solidFill>
                <a:latin typeface="Calibri"/>
              </a:rPr>
              <a:t>planova</a:t>
            </a: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endParaRPr lang="vi-VN" sz="1600" b="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ts val="0"/>
              </a:spcBef>
              <a:buFont typeface="+mj-lt"/>
              <a:buAutoNum type="arabicPeriod"/>
            </a:pPr>
            <a:r>
              <a:rPr lang="vi-VN" sz="1600" b="0" dirty="0">
                <a:solidFill>
                  <a:prstClr val="black"/>
                </a:solidFill>
                <a:latin typeface="Calibri"/>
              </a:rPr>
              <a:t>Olakšati koordinaciju </a:t>
            </a:r>
            <a:r>
              <a:rPr lang="hr-HR" sz="1600" b="0" dirty="0" smtClean="0">
                <a:solidFill>
                  <a:prstClr val="black"/>
                </a:solidFill>
                <a:latin typeface="Calibri"/>
              </a:rPr>
              <a:t>manjih tijela </a:t>
            </a:r>
            <a:r>
              <a:rPr lang="vi-VN" sz="1600" b="0" dirty="0" smtClean="0">
                <a:solidFill>
                  <a:prstClr val="black"/>
                </a:solidFill>
                <a:latin typeface="Calibri"/>
              </a:rPr>
              <a:t>lokaln</a:t>
            </a:r>
            <a:r>
              <a:rPr lang="hr-HR" sz="1600" b="0" dirty="0" smtClean="0">
                <a:solidFill>
                  <a:prstClr val="black"/>
                </a:solidFill>
                <a:latin typeface="Calibri"/>
              </a:rPr>
              <a:t>e samouprave s ciljem stvaranja</a:t>
            </a:r>
            <a:r>
              <a:rPr lang="vi-VN" sz="1600" b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vi-VN" sz="1600" b="0" dirty="0">
                <a:solidFill>
                  <a:prstClr val="black"/>
                </a:solidFill>
                <a:latin typeface="Calibri"/>
              </a:rPr>
              <a:t>"</a:t>
            </a:r>
            <a:r>
              <a:rPr lang="vi-VN" sz="1600" b="0" dirty="0" smtClean="0">
                <a:solidFill>
                  <a:prstClr val="black"/>
                </a:solidFill>
                <a:latin typeface="Calibri"/>
              </a:rPr>
              <a:t>kritičn</a:t>
            </a:r>
            <a:r>
              <a:rPr lang="hr-HR" sz="1600" b="0" dirty="0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vi-VN" sz="1600" b="0" dirty="0" smtClean="0">
                <a:solidFill>
                  <a:prstClr val="black"/>
                </a:solidFill>
                <a:latin typeface="Calibri"/>
              </a:rPr>
              <a:t> mas</a:t>
            </a:r>
            <a:r>
              <a:rPr lang="hr-HR" sz="1600" b="0" dirty="0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vi-VN" sz="1600" b="0" dirty="0" smtClean="0">
                <a:solidFill>
                  <a:prstClr val="black"/>
                </a:solidFill>
                <a:latin typeface="Calibri"/>
              </a:rPr>
              <a:t>" </a:t>
            </a:r>
            <a:r>
              <a:rPr lang="vi-VN" sz="1600" b="0" dirty="0">
                <a:solidFill>
                  <a:prstClr val="black"/>
                </a:solidFill>
                <a:latin typeface="Calibri"/>
              </a:rPr>
              <a:t>(agregacija projekata) za </a:t>
            </a:r>
            <a:r>
              <a:rPr lang="hr-HR" sz="1600" b="0" dirty="0" smtClean="0">
                <a:solidFill>
                  <a:prstClr val="black"/>
                </a:solidFill>
                <a:latin typeface="Calibri"/>
              </a:rPr>
              <a:t>realizaciju većih projekata </a:t>
            </a:r>
            <a:r>
              <a:rPr lang="vi-VN" sz="1600" b="0" dirty="0" smtClean="0">
                <a:solidFill>
                  <a:prstClr val="black"/>
                </a:solidFill>
                <a:latin typeface="Calibri"/>
              </a:rPr>
              <a:t>energetske učinkovitosti</a:t>
            </a:r>
            <a:r>
              <a:rPr lang="hr-HR" sz="1600" b="0" dirty="0" smtClean="0">
                <a:solidFill>
                  <a:prstClr val="black"/>
                </a:solidFill>
                <a:latin typeface="Calibri"/>
              </a:rPr>
              <a:t> i </a:t>
            </a:r>
            <a:r>
              <a:rPr lang="hr-HR" sz="1600" b="0" dirty="0" err="1" smtClean="0">
                <a:solidFill>
                  <a:prstClr val="black"/>
                </a:solidFill>
                <a:latin typeface="Calibri"/>
              </a:rPr>
              <a:t>korištenaj</a:t>
            </a:r>
            <a:r>
              <a:rPr lang="hr-HR" sz="1600" b="0" dirty="0" smtClean="0">
                <a:solidFill>
                  <a:prstClr val="black"/>
                </a:solidFill>
                <a:latin typeface="Calibri"/>
              </a:rPr>
              <a:t> obnovljivih izvora energije</a:t>
            </a:r>
            <a:endParaRPr lang="hr-HR" b="0" dirty="0"/>
          </a:p>
        </p:txBody>
      </p:sp>
    </p:spTree>
    <p:extLst>
      <p:ext uri="{BB962C8B-B14F-4D97-AF65-F5344CB8AC3E}">
        <p14:creationId xmlns:p14="http://schemas.microsoft.com/office/powerpoint/2010/main" val="1411434354"/>
      </p:ext>
    </p:extLst>
  </p:cSld>
  <p:clrMapOvr>
    <a:masterClrMapping/>
  </p:clrMapOvr>
</p:sld>
</file>

<file path=ppt/theme/theme1.xml><?xml version="1.0" encoding="utf-8"?>
<a:theme xmlns:a="http://schemas.openxmlformats.org/drawingml/2006/main" name="LOWCARBON_project (1)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OWCARBON_project" id="{1BC36875-429B-4B20-B679-9FFA8E178BA3}" vid="{C162A203-9350-40FD-8B2C-DD5A8B27B2E7}"/>
    </a:ext>
  </a:extLst>
</a:theme>
</file>

<file path=ppt/theme/theme10.xml><?xml version="1.0" encoding="utf-8"?>
<a:theme xmlns:a="http://schemas.openxmlformats.org/drawingml/2006/main" name="6_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OWCARBON_project" id="{1BC36875-429B-4B20-B679-9FFA8E178BA3}" vid="{24AF4820-F449-4725-B0EA-E09BCD56EF8F}"/>
    </a:ext>
  </a:extLst>
</a:theme>
</file>

<file path=ppt/theme/theme11.xml><?xml version="1.0" encoding="utf-8"?>
<a:theme xmlns:a="http://schemas.openxmlformats.org/drawingml/2006/main" name="7_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OWCARBON_project" id="{1BC36875-429B-4B20-B679-9FFA8E178BA3}" vid="{24AF4820-F449-4725-B0EA-E09BCD56EF8F}"/>
    </a:ext>
  </a:extLst>
</a:theme>
</file>

<file path=ppt/theme/theme12.xml><?xml version="1.0" encoding="utf-8"?>
<a:theme xmlns:a="http://schemas.openxmlformats.org/drawingml/2006/main" name="8_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OWCARBON_project" id="{1BC36875-429B-4B20-B679-9FFA8E178BA3}" vid="{24AF4820-F449-4725-B0EA-E09BCD56EF8F}"/>
    </a:ext>
  </a:extLst>
</a:theme>
</file>

<file path=ppt/theme/theme1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OWCARBON_project" id="{1BC36875-429B-4B20-B679-9FFA8E178BA3}" vid="{24AF4820-F449-4725-B0EA-E09BCD56EF8F}"/>
    </a:ext>
  </a:extLst>
</a:theme>
</file>

<file path=ppt/theme/theme3.xml><?xml version="1.0" encoding="utf-8"?>
<a:theme xmlns:a="http://schemas.openxmlformats.org/drawingml/2006/main" name="IM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OWCARBON_project" id="{1BC36875-429B-4B20-B679-9FFA8E178BA3}" vid="{DDBD4519-E47D-4274-B89E-D7B06CD5E408}"/>
    </a:ext>
  </a:extLst>
</a:theme>
</file>

<file path=ppt/theme/theme4.xml><?xml version="1.0" encoding="utf-8"?>
<a:theme xmlns:a="http://schemas.openxmlformats.org/drawingml/2006/main" name="BLOCK page 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OWCARBON_project" id="{1BC36875-429B-4B20-B679-9FFA8E178BA3}" vid="{88885CF5-7D26-40F7-A7B8-4E4B6963A81D}"/>
    </a:ext>
  </a:extLst>
</a:theme>
</file>

<file path=ppt/theme/theme5.xml><?xml version="1.0" encoding="utf-8"?>
<a:theme xmlns:a="http://schemas.openxmlformats.org/drawingml/2006/main" name="1_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OWCARBON_project" id="{1BC36875-429B-4B20-B679-9FFA8E178BA3}" vid="{24AF4820-F449-4725-B0EA-E09BCD56EF8F}"/>
    </a:ext>
  </a:extLst>
</a:theme>
</file>

<file path=ppt/theme/theme6.xml><?xml version="1.0" encoding="utf-8"?>
<a:theme xmlns:a="http://schemas.openxmlformats.org/drawingml/2006/main" name="2_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OWCARBON_project" id="{1BC36875-429B-4B20-B679-9FFA8E178BA3}" vid="{24AF4820-F449-4725-B0EA-E09BCD56EF8F}"/>
    </a:ext>
  </a:extLst>
</a:theme>
</file>

<file path=ppt/theme/theme7.xml><?xml version="1.0" encoding="utf-8"?>
<a:theme xmlns:a="http://schemas.openxmlformats.org/drawingml/2006/main" name="3_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OWCARBON_project" id="{1BC36875-429B-4B20-B679-9FFA8E178BA3}" vid="{24AF4820-F449-4725-B0EA-E09BCD56EF8F}"/>
    </a:ext>
  </a:extLst>
</a:theme>
</file>

<file path=ppt/theme/theme8.xml><?xml version="1.0" encoding="utf-8"?>
<a:theme xmlns:a="http://schemas.openxmlformats.org/drawingml/2006/main" name="4_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OWCARBON_project" id="{1BC36875-429B-4B20-B679-9FFA8E178BA3}" vid="{24AF4820-F449-4725-B0EA-E09BCD56EF8F}"/>
    </a:ext>
  </a:extLst>
</a:theme>
</file>

<file path=ppt/theme/theme9.xml><?xml version="1.0" encoding="utf-8"?>
<a:theme xmlns:a="http://schemas.openxmlformats.org/drawingml/2006/main" name="5_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OWCARBON_project" id="{1BC36875-429B-4B20-B679-9FFA8E178BA3}" vid="{24AF4820-F449-4725-B0EA-E09BCD56EF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LOWCARBON_project (1)</Template>
  <TotalTime>203</TotalTime>
  <Words>685</Words>
  <Application>Microsoft Office PowerPoint</Application>
  <PresentationFormat>Prikaz na zaslonu (4:3)</PresentationFormat>
  <Paragraphs>119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Naslovi slajdova</vt:lpstr>
      </vt:variant>
      <vt:variant>
        <vt:i4>15</vt:i4>
      </vt:variant>
    </vt:vector>
  </HeadingPairs>
  <TitlesOfParts>
    <vt:vector size="27" baseType="lpstr">
      <vt:lpstr>LOWCARBON_project (1)</vt:lpstr>
      <vt:lpstr>CONTENT page</vt:lpstr>
      <vt:lpstr>IMAGE</vt:lpstr>
      <vt:lpstr>BLOCK page </vt:lpstr>
      <vt:lpstr>1_CONTENT page</vt:lpstr>
      <vt:lpstr>2_CONTENT page</vt:lpstr>
      <vt:lpstr>3_CONTENT page</vt:lpstr>
      <vt:lpstr>4_CONTENT page</vt:lpstr>
      <vt:lpstr>5_CONTENT page</vt:lpstr>
      <vt:lpstr>6_CONTENT page</vt:lpstr>
      <vt:lpstr>7_CONTENT page</vt:lpstr>
      <vt:lpstr>8_CONTENT page</vt:lpstr>
      <vt:lpstr> SUPPORT Support Local Governments in Low Carbon Strategies </vt:lpstr>
      <vt:lpstr>PowerPointova prezentacija</vt:lpstr>
      <vt:lpstr>PowerPointova prezentacija</vt:lpstr>
      <vt:lpstr>PowerPointova prezentacija</vt:lpstr>
      <vt:lpstr>PowerPointova prezentacija</vt:lpstr>
      <vt:lpstr>Pregled 1. i 2. poziva</vt:lpstr>
      <vt:lpstr>PowerPointova prezentacija</vt:lpstr>
      <vt:lpstr>PowerPointova prezentacija</vt:lpstr>
      <vt:lpstr>Glavni ciljevi</vt:lpstr>
      <vt:lpstr>Glavni rezultati</vt:lpstr>
      <vt:lpstr>Krajnji ciljevi</vt:lpstr>
      <vt:lpstr>Metodologija</vt:lpstr>
      <vt:lpstr>Metodologija</vt:lpstr>
      <vt:lpstr>Metodologija</vt:lpstr>
      <vt:lpstr>Thank you!  </vt:lpstr>
    </vt:vector>
  </TitlesOfParts>
  <Company>IRENA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Nikola Petrić</dc:creator>
  <cp:lastModifiedBy>Dalibor Jovanović</cp:lastModifiedBy>
  <cp:revision>23</cp:revision>
  <dcterms:created xsi:type="dcterms:W3CDTF">2017-03-08T07:03:04Z</dcterms:created>
  <dcterms:modified xsi:type="dcterms:W3CDTF">2017-06-14T11:36:14Z</dcterms:modified>
</cp:coreProperties>
</file>